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0" r:id="rId8"/>
    <p:sldId id="265" r:id="rId9"/>
    <p:sldId id="267" r:id="rId10"/>
  </p:sldIdLst>
  <p:sldSz cx="12192000" cy="6858000"/>
  <p:notesSz cx="12192000" cy="6858000"/>
  <p:embeddedFontLst>
    <p:embeddedFont>
      <p:font typeface="Calibri Light" pitchFamily="34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Verdana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A111915-BE36-4E01-A7E5-04B1672EAD32}" styleName="Светлый стиль 2 — акцент 5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5"/>
        </a:fillRef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71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Графика, синий, пиксель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/>
        </p:blipFill>
        <p:spPr bwMode="auto">
          <a:xfrm>
            <a:off x="592" y="0"/>
            <a:ext cx="12191408" cy="6858334"/>
          </a:xfrm>
          <a:prstGeom prst="rect">
            <a:avLst/>
          </a:prstGeom>
        </p:spPr>
      </p:pic>
      <p:sp>
        <p:nvSpPr>
          <p:cNvPr id="2" name="Заголовок 6"/>
          <p:cNvSpPr txBox="1"/>
          <p:nvPr/>
        </p:nvSpPr>
        <p:spPr bwMode="auto">
          <a:xfrm>
            <a:off x="350370" y="277577"/>
            <a:ext cx="11491852" cy="3582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ФГБОУ ВО «Марийский государственный университет»</a:t>
            </a:r>
          </a:p>
          <a:p>
            <a:pPr algn="ctr">
              <a:defRPr/>
            </a:pP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естественных наук и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фармации</a:t>
            </a:r>
          </a:p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Олимпиады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конкурсы, соревнования, состязания и иные мероприятия,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направленные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выявление учебных достижений 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6"/>
          <p:cNvSpPr txBox="1"/>
          <p:nvPr/>
        </p:nvSpPr>
        <p:spPr bwMode="auto">
          <a:xfrm>
            <a:off x="4580594" y="4700701"/>
            <a:ext cx="5564433" cy="162969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Координатор образовательных испытаний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Петухова Татьяна Вениаминовна, 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канд. хим. наук, доцент кафедры химии, 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зам.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директора по УР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marsu.ru/education/units/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ienif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828" y="181323"/>
            <a:ext cx="962861" cy="1090459"/>
          </a:xfrm>
          <a:prstGeom prst="rect">
            <a:avLst/>
          </a:prstGeom>
        </p:spPr>
      </p:pic>
      <p:sp>
        <p:nvSpPr>
          <p:cNvPr id="12" name="Заголовок 6"/>
          <p:cNvSpPr txBox="1"/>
          <p:nvPr/>
        </p:nvSpPr>
        <p:spPr bwMode="auto">
          <a:xfrm>
            <a:off x="623887" y="2828521"/>
            <a:ext cx="10010982" cy="959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sz="3200" b="1">
              <a:solidFill>
                <a:schemeClr val="bg1"/>
              </a:solidFill>
              <a:latin typeface="Arial"/>
              <a:ea typeface="Verdana"/>
            </a:endParaRPr>
          </a:p>
        </p:txBody>
      </p:sp>
      <p:pic>
        <p:nvPicPr>
          <p:cNvPr id="11" name="Picture 6" descr="Институт естественных наук и фарм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00" y="181323"/>
            <a:ext cx="928027" cy="9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2398465" y="326812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олимпиад, учитываемых в рейтинге университетов стран БРИКС, RAEX-100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90010"/>
              </p:ext>
            </p:extLst>
          </p:nvPr>
        </p:nvGraphicFramePr>
        <p:xfrm>
          <a:off x="157301" y="1237667"/>
          <a:ext cx="11853333" cy="402155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47046"/>
                <a:gridCol w="3671904"/>
                <a:gridCol w="3634383"/>
              </a:tblGrid>
              <a:tr h="5468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Ответственные лица</a:t>
                      </a:r>
                      <a:endParaRPr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3252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Открытые международные студенческие интернет-олимпиады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(Экология)</a:t>
                      </a:r>
                      <a:endParaRPr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тур (отборочный)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15.09.2025-26.12.2025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 тур заключительный (региональный, всероссийский, международный)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19.02.2026</a:t>
                      </a:r>
                      <a:endParaRPr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Алябышева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Е.А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зав.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кафедрой экологии и фармации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наук, доцент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2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Открытые международные студенческие интернет-олимпиады (Химия)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тур (отборочный)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15.09.2025-26.12.2025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 тур заключительный (региональный, всероссийский, международный)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20.02.2026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Серебряков Е.А.,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химии, канд. хим. наук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6" descr="Институт естественных наук и фарм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557" y="197681"/>
            <a:ext cx="928027" cy="9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4438" y="116464"/>
            <a:ext cx="962861" cy="1090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68319"/>
              </p:ext>
            </p:extLst>
          </p:nvPr>
        </p:nvGraphicFramePr>
        <p:xfrm>
          <a:off x="157301" y="1237667"/>
          <a:ext cx="11853333" cy="25395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47046"/>
                <a:gridCol w="3671904"/>
                <a:gridCol w="3634383"/>
              </a:tblGrid>
              <a:tr h="5063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Сроки</a:t>
                      </a: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Ответственные лица </a:t>
                      </a:r>
                      <a:endParaRPr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0632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Всероссийская олимпиада студентов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Я—профессионал»</a:t>
                      </a:r>
                      <a:endParaRPr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направления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: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Химия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Биология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Фармация</a:t>
                      </a:r>
                      <a:endParaRPr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сентябрь-ноябрь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регистрация),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ноябрь-декабрь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отборочный этап),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февраль – апрель (заключительный этап)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Серебряков Е.А.,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химии, канд. хим. наук</a:t>
                      </a: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Жукова О.В.,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доцент кафедры биологии, канд. биол.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Черешнева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Н.Д.,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экологии и фармации,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канд.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фармацевтич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наук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6"/>
          <p:cNvSpPr txBox="1"/>
          <p:nvPr/>
        </p:nvSpPr>
        <p:spPr bwMode="auto">
          <a:xfrm>
            <a:off x="2244460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олимпиад, учитываемых в рейтинге университетов стран БРИКС, RAEX-100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4" name="Picture 6" descr="Институт естественных наук и фарм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429" y="214749"/>
            <a:ext cx="928027" cy="9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2456" y="133532"/>
            <a:ext cx="962861" cy="109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2562094" y="196871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олимпиад, конкурсов, рекомендуемых для участия обучающихся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24961"/>
              </p:ext>
            </p:extLst>
          </p:nvPr>
        </p:nvGraphicFramePr>
        <p:xfrm>
          <a:off x="386785" y="1106137"/>
          <a:ext cx="11488382" cy="565444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58982"/>
                <a:gridCol w="2281189"/>
                <a:gridCol w="4348211"/>
              </a:tblGrid>
              <a:tr h="72292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Международные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22927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b="1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Открытая международная олимпиада студентов и молодых специалистов </a:t>
                      </a:r>
                      <a:br>
                        <a:rPr lang="ru-RU" sz="1800" b="1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«RUDN-ON» (Дисциплина химия)</a:t>
                      </a:r>
                      <a:endParaRPr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февраль 2026</a:t>
                      </a:r>
                      <a:endParaRPr lang="ru-RU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defRPr/>
                      </a:pPr>
                      <a:endParaRPr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Серебряков Е.А.,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химии, канд. хим. наук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292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Ответственные лица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08635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Всероссийская студенческая олимпиада по фармакогнозии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22.11.2025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Закамская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Е.С.,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доцент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кафедры экологии и фармации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наук, доцент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Скочилова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Е.А.,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доцент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кафедры экологии и фармации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наук, доцент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15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Турнир трех наук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Дисциплины физика, химия, биология</a:t>
                      </a:r>
                    </a:p>
                    <a:p>
                      <a:pPr algn="l">
                        <a:defRPr/>
                      </a:pPr>
                      <a:endParaRPr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отборочный этап  с 1.10 по 27.10.2025,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Заключительный этап – середина ноября</a:t>
                      </a:r>
                      <a:endParaRPr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Павлов А.А.,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химии, канд. хим. наук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4438" y="35247"/>
            <a:ext cx="962861" cy="1090459"/>
          </a:xfrm>
          <a:prstGeom prst="rect">
            <a:avLst/>
          </a:prstGeom>
        </p:spPr>
      </p:pic>
      <p:pic>
        <p:nvPicPr>
          <p:cNvPr id="8" name="Picture 6" descr="Институт естественных наук и фарм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77" y="116464"/>
            <a:ext cx="928027" cy="9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2562094" y="18565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олимпиад, конкурсов, рекомендуемых для участия обучающихся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76903"/>
              </p:ext>
            </p:extLst>
          </p:nvPr>
        </p:nvGraphicFramePr>
        <p:xfrm>
          <a:off x="371822" y="924025"/>
          <a:ext cx="11488382" cy="587871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061114"/>
                <a:gridCol w="2338939"/>
                <a:gridCol w="4088329"/>
              </a:tblGrid>
              <a:tr h="3946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Региональные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77252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Интеллектуальная олимпиада Приволжского федерального округа «IQ ПФО» среди студентов ВУЗов и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ССУЗов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март 2026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Серебряков Е.А.,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химии, канд. хим. наук</a:t>
                      </a:r>
                      <a:endParaRPr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52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Науки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20.04.2026 – 25.04.2026</a:t>
                      </a: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Рыжова Л.В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кафедры биологии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наук, 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Межвузовские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Ответственные лица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71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Межвузовская олимпиада по экологии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14.02.2026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Воскресенский В.С.,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кафедры экологии и фармации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9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Генетика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теория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эволюции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01.12.2025 – 12.12.2025</a:t>
                      </a: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Жукова О.В.,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доцент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кафедры биологии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Турмухаметова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Н.В.,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доцент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кафедры биологии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наук, доцент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4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Ботаника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15.12.2025 – 20.12.2025</a:t>
                      </a: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Суетина Ю.Г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кафедры биологии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наук, 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41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Гистология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эмбриология,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цитология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10.01.2026 –31.01.2026</a:t>
                      </a: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Дробот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Г.П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зав. кафедрой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биохимии, клеточной биологии и микробиологии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наук, 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52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Зоология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05.05.2026 –15.05.2026</a:t>
                      </a: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Бедова П.В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кафедры биологии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наук, 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8786" marR="98786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0660" y="51088"/>
            <a:ext cx="816245" cy="924413"/>
          </a:xfrm>
          <a:prstGeom prst="rect">
            <a:avLst/>
          </a:prstGeom>
        </p:spPr>
      </p:pic>
      <p:pic>
        <p:nvPicPr>
          <p:cNvPr id="8" name="Picture 6" descr="Институт естественных наук и фарм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54" y="63868"/>
            <a:ext cx="820026" cy="8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2562094" y="196871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олимпиад, конкурсов, рекомендуемых для участия обучающихся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65528"/>
              </p:ext>
            </p:extLst>
          </p:nvPr>
        </p:nvGraphicFramePr>
        <p:xfrm>
          <a:off x="442762" y="1106137"/>
          <a:ext cx="11432405" cy="426841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436219"/>
                <a:gridCol w="2858703"/>
                <a:gridCol w="5137483"/>
              </a:tblGrid>
              <a:tr h="4724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Внутривузовские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История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России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 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А.Г.,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заведующий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кафедрой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отечественной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Иностранный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язык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Беляева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Т.Н.,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заведующий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кафедрой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иноязычной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речевой коммуникации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Философия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Мамонтова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М.С.,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заведующий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кафедрой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философии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социально-культурных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Таныгина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О.А.,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зав. кафедрой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маркетинга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Русский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язык и культура речи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 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Карташова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Е.П.,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заведующий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русского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языка и литературы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Основы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 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Лежнина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Е.В.,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доцент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кафедры всеобщей истории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Правоведение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 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Мурзанов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И.А.,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доцент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кафедры теории и истории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государства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права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4438" y="116464"/>
            <a:ext cx="962861" cy="1090459"/>
          </a:xfrm>
          <a:prstGeom prst="rect">
            <a:avLst/>
          </a:prstGeom>
        </p:spPr>
      </p:pic>
      <p:pic>
        <p:nvPicPr>
          <p:cNvPr id="8" name="Picture 6" descr="Институт естественных наук и фарм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77" y="116464"/>
            <a:ext cx="928027" cy="9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418743" y="343879"/>
            <a:ext cx="5494251" cy="673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Образовательные кружки 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ИЕНиФ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86060"/>
              </p:ext>
            </p:extLst>
          </p:nvPr>
        </p:nvGraphicFramePr>
        <p:xfrm>
          <a:off x="488768" y="1289785"/>
          <a:ext cx="11354200" cy="354480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13725"/>
                <a:gridCol w="3724976"/>
                <a:gridCol w="3815499"/>
              </a:tblGrid>
              <a:tr h="3674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Образовательный кружок «Экология»</a:t>
                      </a:r>
                      <a:endParaRPr sz="2000" b="1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сентябрь 2025 - май 2026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четверг, 15.10 часов, 104/1 Б</a:t>
                      </a:r>
                      <a:endParaRPr sz="200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Алябышева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Е.А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зав.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кафедрой экологии и фармации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наук, доцент</a:t>
                      </a:r>
                      <a:endParaRPr sz="1400" b="0" dirty="0">
                        <a:latin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Образовательный кружок «Фармация»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сентябрь 2025 – май 2026</a:t>
                      </a:r>
                    </a:p>
                    <a:p>
                      <a:pPr algn="ctr">
                        <a:defRPr/>
                      </a:pPr>
                      <a:r>
                        <a:rPr lang="ru-RU" sz="2000" dirty="0" smtClean="0"/>
                        <a:t>суббота,  11.20 часов, 102 Б</a:t>
                      </a:r>
                      <a:endParaRPr sz="200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Черешнева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Н.Д.,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доцент кафедры экологии и фармации,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канд.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фармацевтич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наук</a:t>
                      </a:r>
                      <a:endParaRPr sz="1400" b="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Образовательный кружок «Химия»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сентябрь 2025 – май 2026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 smtClean="0"/>
                        <a:t>суббота, 11-00 423 В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Серебряков Е.А.,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химии, канд. хим. наук</a:t>
                      </a:r>
                      <a:endParaRPr sz="1400" b="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Образовательный кружок «Биология»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сентябрь 2025 – май 2026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</a:rPr>
                        <a:t>среда/пятница 15.10, ауд. 201 Б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Жукова О.В.,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доцент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кафедры биологии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канд. биол.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наук</a:t>
                      </a:r>
                      <a:endParaRPr sz="1400" b="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4438" y="35247"/>
            <a:ext cx="962861" cy="1090459"/>
          </a:xfrm>
          <a:prstGeom prst="rect">
            <a:avLst/>
          </a:prstGeom>
        </p:spPr>
      </p:pic>
      <p:pic>
        <p:nvPicPr>
          <p:cNvPr id="8" name="Picture 6" descr="Институт естественных наук и фарм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77" y="116464"/>
            <a:ext cx="928027" cy="9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88736"/>
              </p:ext>
            </p:extLst>
          </p:nvPr>
        </p:nvGraphicFramePr>
        <p:xfrm>
          <a:off x="635267" y="534423"/>
          <a:ext cx="11165305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230"/>
                <a:gridCol w="1413481"/>
                <a:gridCol w="1447050"/>
                <a:gridCol w="1527157"/>
                <a:gridCol w="50243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Город, ВУЗ, год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Награда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ФИО студента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641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Онлайн олимпиада "Науки о Земле"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Межрегиональный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г. Йошкар-Ола,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МарГУ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, 2023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Сабитова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А.Н., ЭП-21, направление подготовки 05.03.06 Экология и природопользование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Всероссийская студенческая олимпиада по фармакогнозии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Всероссийский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Г. Йошкар-Ола,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МарГУ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, 2024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Моковеева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М.В., ФЦ-41, специальность 33.05.01 Фармация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Кашаев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Н.Р., ФЦ-51, специальность 33.05.01 Фармация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Кузнецова Е.В., ФЦ-51, специальность 33.05.01 Фармация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Кутузова Н.Н., ФЦ-51, специальность 33.05.01 Фармация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Галкин Д.С., ХМ-21, направление подготовки 04.04.01 Химия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Старикова Е.А. , ХМ-21, направление подготовки 04.04.01 Химия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Межвузовская студенческая олимпиада по экологии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Межвузовский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Г. Йошкар-Ола,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МарГУ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, 2025</a:t>
                      </a:r>
                    </a:p>
                    <a:p>
                      <a:pPr marL="0" algn="l" defTabSz="9144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  <a:p>
                      <a:pPr marL="0" algn="just" defTabSz="914400" rtl="0" eaLnBrk="1" latinLnBrk="0" hangingPunct="1"/>
                      <a:endParaRPr lang="ru-RU" sz="1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  <a:p>
                      <a:pPr marL="0" algn="just" defTabSz="914400" rtl="0" eaLnBrk="1" latinLnBrk="0" hangingPunct="1"/>
                      <a:endParaRPr lang="ru-RU" sz="1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just" defTabSz="914400" rtl="0" eaLnBrk="1" latinLnBrk="0" hangingPunct="1"/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Сабитова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А.Н., ЭП-41,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направление подготовки 05.03.06 Экология и природопользование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Куликов П.А.,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ЭП-41,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направление подготовки 05.03.06 Экология и природопользование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Русских Е.А.,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ЭП-41,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направление подготовки 05.03.06 Экология и природопользование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Аскер-заде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Курбанали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Саттар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оглы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ЭП-21,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направление подготовки 05.03.06 Экология и природопользование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5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Межрегиональная онлайн олимпиада «Науки о Земле»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Межрегиональный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Г. Йошкар-Ола,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МарГУ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, 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Диплом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III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Ионова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Е.Ю., ЭП-21, направление подготовки 05.03.06 Экология и природопользование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Русских Е.А., ЭП-41,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направление подготовки 05.03.06 Экология и природопользование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Аскер-заде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Курбанали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Саттар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оглы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ЭП-21,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направление подготовки 05.03.06 Экология и природопользование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Всероссийская олимпиада студентов «Я – профессионал» по направлению «Экология»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Всероссийский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Москва, Российском химико-технологическом университете им. Д.И. Менделеева, 2025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Финалисты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Русских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Е.А., ЭП-41,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направление подготовки 05.03.06 Экология и природопользование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Рыбакова В.О., ЭП-41,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направление подготовки 05.03.06 Экология и природопользование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Сабитова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А.Н., ЭП-41, направление подготовки 05.03.06 Экология и природопользование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Ионова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Е.Ю., ЭП-21, направление подготовки 05.03.06 Экология и природопользование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14852" y="106499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ПОБЕДЫ СТУДЕНТОВ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9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8.userapi.com/s/v1/if2/td2OF8gA-0PiDqxdg7sGOdti2d_3Jrg7HwcyeokC51nssc5QpVyMzqTeme44sFTf6l2dz6ZuhwA-jad3lMsoWokt.jpg?quality=95&amp;as=32x24,48x36,72x54,108x81,160x120,240x181,360x271,480x361,540x406,640x481,720x542,1080x813,1280x963&amp;from=bu&amp;u=AMID8TZdCBDsenTSk5LvZO_XYXVyEBMYy56QzGxXyco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110937"/>
            <a:ext cx="4004740" cy="2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84" y="110937"/>
            <a:ext cx="3534976" cy="225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3988" r="41215" b="12870"/>
          <a:stretch/>
        </p:blipFill>
        <p:spPr bwMode="auto">
          <a:xfrm>
            <a:off x="110156" y="2420889"/>
            <a:ext cx="33549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3714" r="31776" b="11195"/>
          <a:stretch/>
        </p:blipFill>
        <p:spPr bwMode="auto">
          <a:xfrm>
            <a:off x="7929102" y="110937"/>
            <a:ext cx="3840427" cy="323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670945"/>
              </p:ext>
            </p:extLst>
          </p:nvPr>
        </p:nvGraphicFramePr>
        <p:xfrm>
          <a:off x="4107484" y="2368297"/>
          <a:ext cx="1889055" cy="22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7" imgW="5829233" imgH="8019837" progId="AcroExch.Document.2015">
                  <p:embed/>
                </p:oleObj>
              </mc:Choice>
              <mc:Fallback>
                <p:oleObj name="Acrobat Document" r:id="rId7" imgW="5829233" imgH="8019837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7484" y="2368297"/>
                        <a:ext cx="1889055" cy="22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4" t="15693" r="19574" b="19276"/>
          <a:stretch/>
        </p:blipFill>
        <p:spPr bwMode="auto">
          <a:xfrm>
            <a:off x="8501810" y="3662008"/>
            <a:ext cx="2001992" cy="229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9" t="23234" r="29117" b="13629"/>
          <a:stretch/>
        </p:blipFill>
        <p:spPr bwMode="auto">
          <a:xfrm>
            <a:off x="6557740" y="4479881"/>
            <a:ext cx="1796988" cy="220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798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997</Words>
  <Application>Microsoft Office PowerPoint</Application>
  <DocSecurity>0</DocSecurity>
  <PresentationFormat>Произвольный</PresentationFormat>
  <Paragraphs>204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Calibri</vt:lpstr>
      <vt:lpstr>Times New Roman</vt:lpstr>
      <vt:lpstr>Verdana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201</cp:revision>
  <dcterms:created xsi:type="dcterms:W3CDTF">2021-07-15T12:03:34Z</dcterms:created>
  <dcterms:modified xsi:type="dcterms:W3CDTF">2025-10-22T18:40:34Z</dcterms:modified>
  <dc:identifier/>
  <dc:language/>
  <cp:version/>
</cp:coreProperties>
</file>