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77" r:id="rId6"/>
    <p:sldId id="278" r:id="rId7"/>
    <p:sldId id="281" r:id="rId8"/>
  </p:sldIdLst>
  <p:sldSz cx="12192000" cy="6858000"/>
  <p:notesSz cx="12192000" cy="6858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A111915-BE36-4E01-A7E5-04B1672EAD32}" styleName="Светлый стиль 2 — акцент 5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2H>
      <a:tcStyle>
        <a:tcBdr/>
      </a:tcStyle>
    </a:band2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5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5"/>
        </a:fillRef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8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346DA7-549E-4F58-939F-F8EB4345D5C7}" type="datetimeFigureOut">
              <a:rPr lang="ru-RU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vk.com/club84769196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hyperlink" Target="https://vk.com/id304968474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s://vk.com/id443363899" TargetMode="Externa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57952200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vk.com/id396606099" TargetMode="External"/><Relationship Id="rId4" Type="http://schemas.openxmlformats.org/officeDocument/2006/relationships/hyperlink" Target="https://vk.com/club534491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, Графика, синий, пиксель&#10;&#10;Контент, сгенерированный ИИ, может содержать ошибки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/>
        </p:blipFill>
        <p:spPr bwMode="auto">
          <a:xfrm>
            <a:off x="592" y="0"/>
            <a:ext cx="12191408" cy="6858334"/>
          </a:xfrm>
          <a:prstGeom prst="rect">
            <a:avLst/>
          </a:prstGeom>
        </p:spPr>
      </p:pic>
      <p:sp>
        <p:nvSpPr>
          <p:cNvPr id="2" name="Заголовок 6"/>
          <p:cNvSpPr txBox="1"/>
          <p:nvPr/>
        </p:nvSpPr>
        <p:spPr bwMode="auto">
          <a:xfrm>
            <a:off x="623888" y="587142"/>
            <a:ext cx="10010982" cy="32004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Олимпиады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, конкурсы, соревнования, состязания и иные мероприятия, направленные на выявление учебных достижений </a:t>
            </a:r>
            <a:endParaRPr lang="ru-RU" sz="3600" b="1" dirty="0" smtClean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ru-RU" sz="3600" b="1" dirty="0" smtClean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Институт национальной культуры и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межкультурной коммуникации</a:t>
            </a:r>
            <a:endParaRPr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Заголовок 6"/>
          <p:cNvSpPr txBox="1"/>
          <p:nvPr/>
        </p:nvSpPr>
        <p:spPr bwMode="auto">
          <a:xfrm>
            <a:off x="3669965" y="3787610"/>
            <a:ext cx="5460159" cy="24416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dirty="0" smtClean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Координатор образовательных испытаний – </a:t>
            </a:r>
            <a:r>
              <a:rPr lang="ru-RU" sz="2200" dirty="0" err="1" smtClean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Янцукова</a:t>
            </a:r>
            <a:r>
              <a:rPr lang="ru-RU" sz="2200" dirty="0" smtClean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 </a:t>
            </a:r>
            <a:r>
              <a:rPr lang="ru-RU" sz="22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Т</a:t>
            </a:r>
            <a:r>
              <a:rPr lang="ru-RU" sz="2200" dirty="0" smtClean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атьяна Вениаминовна, заместитель директора по учебной работе</a:t>
            </a:r>
          </a:p>
          <a:p>
            <a:pPr>
              <a:defRPr/>
            </a:pPr>
            <a:endParaRPr lang="ru-RU" sz="2200" dirty="0" smtClean="0">
              <a:solidFill>
                <a:schemeClr val="bg1">
                  <a:lumMod val="75000"/>
                </a:schemeClr>
              </a:solidFill>
              <a:latin typeface="Arial"/>
              <a:ea typeface="Verdana"/>
              <a:cs typeface="Arial"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https://marsu.ru/education/units/inkimk/</a:t>
            </a:r>
            <a:endParaRPr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34870" y="277578"/>
            <a:ext cx="962861" cy="1090459"/>
          </a:xfrm>
          <a:prstGeom prst="rect">
            <a:avLst/>
          </a:prstGeom>
        </p:spPr>
      </p:pic>
      <p:sp>
        <p:nvSpPr>
          <p:cNvPr id="9" name="Заголовок 6"/>
          <p:cNvSpPr txBox="1"/>
          <p:nvPr/>
        </p:nvSpPr>
        <p:spPr bwMode="auto">
          <a:xfrm>
            <a:off x="10222722" y="1454105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1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sp>
        <p:nvSpPr>
          <p:cNvPr id="12" name="Заголовок 6"/>
          <p:cNvSpPr txBox="1"/>
          <p:nvPr/>
        </p:nvSpPr>
        <p:spPr bwMode="auto">
          <a:xfrm>
            <a:off x="623888" y="2818839"/>
            <a:ext cx="10010982" cy="959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sz="3200" b="1" dirty="0">
              <a:solidFill>
                <a:schemeClr val="bg1"/>
              </a:solidFill>
              <a:latin typeface="Arial"/>
              <a:ea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798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 smtClean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17269" y="242326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404844" y="902899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 dirty="0"/>
          </a:p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 dirty="0"/>
          </a:p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129164"/>
              </p:ext>
            </p:extLst>
          </p:nvPr>
        </p:nvGraphicFramePr>
        <p:xfrm>
          <a:off x="386785" y="1425414"/>
          <a:ext cx="11560779" cy="500815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38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08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31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68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Международные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Ответственные</a:t>
                      </a:r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лица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59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Открытые международные студенческие интернет-олимпиады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(Философия)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тур (отборочный) 15.09.2025-26.12.2025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тур заключительный (региональный, всероссийский, международный)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26.02.2026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+mn-lt"/>
                          <a:cs typeface="Arial"/>
                        </a:rPr>
                        <a:t>Мамонтова М.С.</a:t>
                      </a:r>
                      <a:r>
                        <a:rPr lang="ru-RU" sz="1200" b="1" baseline="0" dirty="0" smtClean="0">
                          <a:latin typeface="+mn-lt"/>
                          <a:cs typeface="Arial"/>
                        </a:rPr>
                        <a:t>, </a:t>
                      </a:r>
                      <a:r>
                        <a:rPr lang="ru-RU" sz="1200" baseline="0" dirty="0" smtClean="0">
                          <a:latin typeface="+mn-lt"/>
                          <a:cs typeface="Arial"/>
                        </a:rPr>
                        <a:t>зав. кафедрой философии и социально-культурных технологий</a:t>
                      </a:r>
                    </a:p>
                    <a:p>
                      <a:pPr algn="just"/>
                      <a:r>
                        <a:rPr lang="ru-RU" sz="1200" b="1" baseline="0" dirty="0" smtClean="0">
                          <a:latin typeface="+mn-lt"/>
                          <a:cs typeface="Arial"/>
                        </a:rPr>
                        <a:t>Крысова Е.В., </a:t>
                      </a:r>
                      <a:r>
                        <a:rPr lang="ru-RU" sz="1200" baseline="0" dirty="0" smtClean="0">
                          <a:latin typeface="+mn-lt"/>
                          <a:cs typeface="Arial"/>
                        </a:rPr>
                        <a:t>доцент кафедры философии и социально-культурных технологий</a:t>
                      </a:r>
                    </a:p>
                    <a:p>
                      <a:pPr algn="just"/>
                      <a:r>
                        <a:rPr lang="ru-RU" sz="1200" b="1" baseline="0" dirty="0" err="1" smtClean="0">
                          <a:latin typeface="+mn-lt"/>
                          <a:cs typeface="Arial"/>
                        </a:rPr>
                        <a:t>Лежнина</a:t>
                      </a:r>
                      <a:r>
                        <a:rPr lang="ru-RU" sz="1200" b="1" baseline="0" dirty="0" smtClean="0">
                          <a:latin typeface="+mn-lt"/>
                          <a:cs typeface="Arial"/>
                        </a:rPr>
                        <a:t> Т.М.,</a:t>
                      </a:r>
                      <a:r>
                        <a:rPr lang="ru-RU" sz="12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200" baseline="0" dirty="0" smtClean="0">
                          <a:latin typeface="+mn-lt"/>
                          <a:cs typeface="+mn-cs"/>
                        </a:rPr>
                        <a:t>доцент кафедры философии и социально-культурных технологий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55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Всероссийские 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Ответственные лица 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559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Всероссийская олимпиада студентов «Я—профессионал»</a:t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(Реклама и связи с общественностью,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Международные отношения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Креативные индустрии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История 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культура России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Дизайн)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сентябрь-ноябрь 2025 (регистрация),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ноябрь-декабрь 2025 (отборочный этап),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– апрель  2026 (заключительный этап)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Краснова Н.М.,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кафедрой межкультурной коммуникации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Цветкова Г.С.,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доцент кафедры межкультурной коммуникации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Суслов Е.В.,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доцент кафедры межкультурной коммуникации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Фоминых А.Е.,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доцент кафедры межкультурной коммуникации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Мамонтова М. С.,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зав. кафедрой философии и социально-культурных технологий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Кадыкова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Г.Н.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зав. кафедрой культуры и искусств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Алексеева И.Г.,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 кафедры культуры и искусств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4821" y="1755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Список студенческих олимпиад,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учитываемых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рейтинге университетов стран БРИКС,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RAEX-100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798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 smtClean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16430"/>
              </p:ext>
            </p:extLst>
          </p:nvPr>
        </p:nvGraphicFramePr>
        <p:xfrm>
          <a:off x="255836" y="1499217"/>
          <a:ext cx="11560779" cy="430790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38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08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31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602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Международные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Ответственные</a:t>
                      </a:r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лица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21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Международный конкурс «Туристический код моей страны, города, поселка, района –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-туризм»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май-сентябрь 2026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+mn-lt"/>
                          <a:cs typeface="Arial"/>
                        </a:rPr>
                        <a:t>Мамонтова М.С.</a:t>
                      </a:r>
                      <a:r>
                        <a:rPr lang="ru-RU" sz="1400" b="1" baseline="0" dirty="0" smtClean="0">
                          <a:latin typeface="+mn-lt"/>
                          <a:cs typeface="Arial"/>
                        </a:rPr>
                        <a:t>, </a:t>
                      </a:r>
                      <a:r>
                        <a:rPr lang="ru-RU" sz="1400" baseline="0" dirty="0" smtClean="0">
                          <a:latin typeface="+mn-lt"/>
                          <a:cs typeface="Arial"/>
                        </a:rPr>
                        <a:t>зав. кафедрой философии и социально-культурных технологий</a:t>
                      </a:r>
                    </a:p>
                    <a:p>
                      <a:pPr algn="just"/>
                      <a:r>
                        <a:rPr lang="ru-RU" sz="1400" b="1" baseline="0" dirty="0" err="1" smtClean="0">
                          <a:latin typeface="+mn-lt"/>
                          <a:cs typeface="Arial"/>
                        </a:rPr>
                        <a:t>Спесивцева</a:t>
                      </a:r>
                      <a:r>
                        <a:rPr lang="ru-RU" sz="1400" b="1" baseline="0" dirty="0" smtClean="0">
                          <a:latin typeface="+mn-lt"/>
                          <a:cs typeface="Arial"/>
                        </a:rPr>
                        <a:t> Н.В., </a:t>
                      </a:r>
                      <a:r>
                        <a:rPr lang="ru-RU" sz="1400" baseline="0" dirty="0" smtClean="0">
                          <a:latin typeface="+mn-lt"/>
                          <a:cs typeface="Arial"/>
                        </a:rPr>
                        <a:t>доцент кафедры философии и социально-культурных технологий</a:t>
                      </a:r>
                    </a:p>
                    <a:p>
                      <a:pPr algn="just"/>
                      <a:r>
                        <a:rPr lang="ru-RU" sz="1400" b="1" baseline="0" dirty="0" err="1" smtClean="0">
                          <a:latin typeface="+mn-lt"/>
                          <a:cs typeface="Arial"/>
                        </a:rPr>
                        <a:t>Вязникова</a:t>
                      </a:r>
                      <a:r>
                        <a:rPr lang="ru-RU" sz="1400" b="1" baseline="0" dirty="0" smtClean="0">
                          <a:latin typeface="+mn-lt"/>
                          <a:cs typeface="Arial"/>
                        </a:rPr>
                        <a:t> В.В.,</a:t>
                      </a:r>
                      <a:r>
                        <a:rPr lang="ru-RU" sz="14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доцент кафедры философии и социально-культурных технологий</a:t>
                      </a:r>
                      <a:endParaRPr lang="ru-RU" sz="1400" baseline="0" dirty="0" smtClean="0">
                        <a:latin typeface="+mn-lt"/>
                        <a:cs typeface="Arial"/>
                      </a:endParaRPr>
                    </a:p>
                    <a:p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1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Всероссийские 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Ответственные лица 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51349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Всероссийская олимпиада «Прометей» по политическим наукам 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Этап 1 (отборочный) —  29.09.2025 - 29.10.2025 Этап 2 (финальный) — 27.11.2025 -28.11.2025</a:t>
                      </a:r>
                      <a:endParaRPr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Краснова Н.М.,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зав. кафедрой межкультурной коммуникации,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Суслов Е.В.,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доцент кафедры межкультурной коммуникации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4821" y="5367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Список студенческих олимпиад,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конкурсов, рекомендуемых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участия обучающихся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2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798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 smtClean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14152"/>
              </p:ext>
            </p:extLst>
          </p:nvPr>
        </p:nvGraphicFramePr>
        <p:xfrm>
          <a:off x="255836" y="1499217"/>
          <a:ext cx="11560779" cy="529228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38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08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31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537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Международные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Ответственные</a:t>
                      </a:r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лица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994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Международный конкурс-фестиваль традиционной культуры и народного художественного творчества «ЭТНОМИРИАДА»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февраль 2026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err="1" smtClean="0">
                          <a:latin typeface="+mn-lt"/>
                          <a:cs typeface="+mn-cs"/>
                        </a:rPr>
                        <a:t>Кадыкова</a:t>
                      </a:r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 Г.Н.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, </a:t>
                      </a:r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зав. кафедрой культуры и искусств</a:t>
                      </a:r>
                    </a:p>
                    <a:p>
                      <a:pPr algn="just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Макарова Н.А.,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доцент кафедры культуры и искусств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41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Внутривузовские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Ответственные лица 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286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История России</a:t>
                      </a:r>
                    </a:p>
                    <a:p>
                      <a:pPr algn="l"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Иностранный язык</a:t>
                      </a:r>
                    </a:p>
                    <a:p>
                      <a:pPr algn="l"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Философия</a:t>
                      </a:r>
                    </a:p>
                    <a:p>
                      <a:pPr algn="l"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Основы российской государственности</a:t>
                      </a:r>
                    </a:p>
                    <a:p>
                      <a:pPr algn="l"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Экономика</a:t>
                      </a:r>
                    </a:p>
                    <a:p>
                      <a:pPr algn="l"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Русский язык и культура речи</a:t>
                      </a:r>
                    </a:p>
                    <a:p>
                      <a:pPr algn="l"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Правоведение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февраль – май 2026 </a:t>
                      </a:r>
                      <a:endParaRPr sz="14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Иванов А.Г.,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 зав. кафедрой отечественной истории</a:t>
                      </a:r>
                    </a:p>
                    <a:p>
                      <a:pPr algn="just"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Беляева Т.Н.,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зав. кафедрой иноязычной речевой коммуникации</a:t>
                      </a:r>
                    </a:p>
                    <a:p>
                      <a:pPr algn="just"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Мамонтова М.С.,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заведующий кафедрой философии   и   социально-культурных технологий</a:t>
                      </a:r>
                    </a:p>
                    <a:p>
                      <a:pPr algn="just">
                        <a:defRPr/>
                      </a:pP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Лежнина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   Е.В.,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доцент кафедры всеобщей истории</a:t>
                      </a:r>
                    </a:p>
                    <a:p>
                      <a:pPr algn="just"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Карташова   Е.П.,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зав. кафедрой русского языка и литературы</a:t>
                      </a:r>
                    </a:p>
                    <a:p>
                      <a:pPr algn="just">
                        <a:defRPr/>
                      </a:pP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Таныгина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 Е.А.,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зав. кафедрой экономики и маркетинга</a:t>
                      </a:r>
                    </a:p>
                    <a:p>
                      <a:pPr algn="just">
                        <a:defRPr/>
                      </a:pP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Мурзанов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 И.А.,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доцент кафедру теории и истории государства и права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4821" y="5367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Список студенческих олимпиад,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конкурсов, рекомендуемых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участия обучающихся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761972"/>
            <a:ext cx="7738312" cy="6732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кружки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ИНКиМК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725143"/>
              </p:ext>
            </p:extLst>
          </p:nvPr>
        </p:nvGraphicFramePr>
        <p:xfrm>
          <a:off x="571500" y="2456684"/>
          <a:ext cx="11354200" cy="221638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1451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0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68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499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+mn-cs"/>
                        </a:rPr>
                        <a:t>Сроки</a:t>
                      </a:r>
                      <a:endParaRPr lang="ru-RU" sz="1800" dirty="0" smtClean="0">
                        <a:latin typeface="Arial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 smtClean="0">
                          <a:latin typeface="Arial"/>
                          <a:cs typeface="Arial"/>
                        </a:rPr>
                        <a:t>Ответственные лица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Креативные индустрии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сентябрь 2025 - май 2026</a:t>
                      </a:r>
                      <a:endParaRPr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baseline="0" dirty="0" smtClean="0">
                          <a:latin typeface="+mn-lt"/>
                          <a:cs typeface="Arial" panose="020B0604020202020204" pitchFamily="34" charset="0"/>
                        </a:rPr>
                        <a:t>Мамонтова М.С., 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зав. кафедрой философии и социально-культурных технологий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Реклама и связи с общественностью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сентябрь 2025 - май 2026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Краснова Н.М.,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зав. кафедрой межкультурной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коммуникации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6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6667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обеды студентов</a:t>
            </a:r>
            <a:endParaRPr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279134" y="786227"/>
            <a:ext cx="750770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29-30 ноября 2024 г</a:t>
            </a:r>
            <a:r>
              <a:rPr lang="ru-RU" dirty="0" smtClean="0"/>
              <a:t>.</a:t>
            </a:r>
            <a:r>
              <a:rPr lang="ru-RU" dirty="0"/>
              <a:t> в Челябинске в Южно-Уральском государственном университете (национальный исследовательский университет)</a:t>
            </a:r>
            <a:r>
              <a:rPr lang="ru-RU" dirty="0" smtClean="0"/>
              <a:t> студентки направления подготовки «Международные отношения» взяли </a:t>
            </a:r>
            <a:r>
              <a:rPr lang="ru-RU" dirty="0"/>
              <a:t>призовые </a:t>
            </a:r>
            <a:r>
              <a:rPr lang="ru-RU" dirty="0" smtClean="0"/>
              <a:t>места во Всероссийской </a:t>
            </a:r>
            <a:r>
              <a:rPr lang="ru-RU" dirty="0"/>
              <a:t>олимпиаде студентов «Прометей» по политическим </a:t>
            </a:r>
            <a:r>
              <a:rPr lang="ru-RU" dirty="0" smtClean="0"/>
              <a:t>наукам (Алена Ермакова – 2 место,</a:t>
            </a:r>
          </a:p>
          <a:p>
            <a:pPr algn="just"/>
            <a:r>
              <a:rPr lang="ru-RU" dirty="0" smtClean="0"/>
              <a:t>Полина Иванова – 3 место). </a:t>
            </a:r>
            <a:r>
              <a:rPr lang="ru-RU" dirty="0"/>
              <a:t> </a:t>
            </a:r>
            <a:endParaRPr lang="ru-RU" dirty="0" smtClean="0"/>
          </a:p>
          <a:p>
            <a:pPr algn="just"/>
            <a:endParaRPr lang="ru-RU" dirty="0" smtClean="0"/>
          </a:p>
          <a:p>
            <a:r>
              <a:rPr lang="ru-RU" dirty="0" smtClean="0"/>
              <a:t>В мае 2025 г. студенты </a:t>
            </a:r>
            <a:r>
              <a:rPr lang="ru-RU" dirty="0"/>
              <a:t>направления подготовки «Реклама и связи с </a:t>
            </a:r>
            <a:r>
              <a:rPr lang="ru-RU" dirty="0" smtClean="0"/>
              <a:t>общественностью» </a:t>
            </a:r>
            <a:r>
              <a:rPr lang="ru-RU" dirty="0"/>
              <a:t>стали победителями регионального этапа Всероссийского конкурса социальной рекламы антинаркотической направленности и пропаганды здорового образа жизни «Спасем жизнь вместе</a:t>
            </a:r>
            <a:r>
              <a:rPr lang="ru-RU" dirty="0" smtClean="0"/>
              <a:t>».</a:t>
            </a:r>
          </a:p>
          <a:p>
            <a:pPr algn="just"/>
            <a:endParaRPr lang="ru-RU" dirty="0" smtClean="0"/>
          </a:p>
          <a:p>
            <a:r>
              <a:rPr lang="ru-RU" dirty="0"/>
              <a:t>В августе 2025 г. по итогам </a:t>
            </a:r>
            <a:r>
              <a:rPr lang="ru-RU" dirty="0" err="1"/>
              <a:t>грантового</a:t>
            </a:r>
            <a:r>
              <a:rPr lang="ru-RU" dirty="0"/>
              <a:t> конкурса от </a:t>
            </a:r>
            <a:r>
              <a:rPr lang="ru-RU" dirty="0" err="1">
                <a:hlinkClick r:id="rId3"/>
              </a:rPr>
              <a:t>Росмолодёжь.Гранты</a:t>
            </a:r>
            <a:r>
              <a:rPr lang="ru-RU" dirty="0"/>
              <a:t> студентки  направления подготовки «</a:t>
            </a:r>
            <a:r>
              <a:rPr lang="ru-RU" dirty="0" err="1"/>
              <a:t>Музеология</a:t>
            </a:r>
            <a:r>
              <a:rPr lang="ru-RU" dirty="0"/>
              <a:t>  и </a:t>
            </a:r>
            <a:r>
              <a:rPr lang="ru-RU"/>
              <a:t>охрана </a:t>
            </a:r>
            <a:r>
              <a:rPr lang="ru-RU" smtClean="0"/>
              <a:t>объектов </a:t>
            </a:r>
            <a:r>
              <a:rPr lang="ru-RU" dirty="0"/>
              <a:t>культурного и природного наследия» и «Народная художественная культура» стали победителями и получили финансирование на реализацию своих </a:t>
            </a:r>
            <a:r>
              <a:rPr lang="ru-RU" dirty="0" smtClean="0"/>
              <a:t>проектов</a:t>
            </a:r>
          </a:p>
          <a:p>
            <a:r>
              <a:rPr lang="ru-RU" dirty="0" smtClean="0"/>
              <a:t>(</a:t>
            </a:r>
            <a:r>
              <a:rPr lang="ru-RU" dirty="0" smtClean="0">
                <a:hlinkClick r:id="rId4"/>
              </a:rPr>
              <a:t>Динара </a:t>
            </a:r>
            <a:r>
              <a:rPr lang="ru-RU" dirty="0" err="1">
                <a:hlinkClick r:id="rId4"/>
              </a:rPr>
              <a:t>Шарафутдинова</a:t>
            </a:r>
            <a:r>
              <a:rPr lang="ru-RU" dirty="0"/>
              <a:t> - Арт-лаборатория «Город», </a:t>
            </a:r>
            <a:r>
              <a:rPr lang="ru-RU" dirty="0">
                <a:hlinkClick r:id="rId5"/>
              </a:rPr>
              <a:t>Евгения Иванова</a:t>
            </a:r>
            <a:r>
              <a:rPr lang="ru-RU" dirty="0"/>
              <a:t> - Студенческий туристический клуб «Открытые горизонты</a:t>
            </a:r>
            <a:r>
              <a:rPr lang="ru-RU" dirty="0" smtClean="0"/>
              <a:t>»).</a:t>
            </a:r>
            <a:endParaRPr lang="ru-RU" dirty="0"/>
          </a:p>
        </p:txBody>
      </p:sp>
      <p:pic>
        <p:nvPicPr>
          <p:cNvPr id="1026" name="Picture 2" descr="D:\iantsukova_tv\Desktop\Diplom_Ermakovoy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840" y="149405"/>
            <a:ext cx="1046609" cy="15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antsukova_tv\Desktop\Diplom_Ivanovoy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449" y="343880"/>
            <a:ext cx="1085937" cy="157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iantsukova_tv\Desktop\Foto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354" y="786227"/>
            <a:ext cx="1152949" cy="153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Татьяна\Desktop\A4VC_N8sHKVyfmI8k3gDpKHDmzWg8t1UILSC1BudT8VKJpbXRgqrj4QcdYM3oC99X6oddNeDARwfeYgog0acX2jo-_1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097" y="4556571"/>
            <a:ext cx="3738051" cy="21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атьяна\Desktop\GRAMOT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640" y="2071062"/>
            <a:ext cx="1612900" cy="23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Татьяна\Desktop\fot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57540" y="2569053"/>
            <a:ext cx="2609062" cy="160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6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6667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обеды студентов</a:t>
            </a:r>
            <a:endParaRPr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279134" y="786227"/>
            <a:ext cx="750770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В ноябре 2025 г. в </a:t>
            </a:r>
            <a:r>
              <a:rPr lang="ru-RU" dirty="0"/>
              <a:t>Сыктывкаре </a:t>
            </a:r>
            <a:r>
              <a:rPr lang="ru-RU" dirty="0" smtClean="0"/>
              <a:t>состоялся </a:t>
            </a:r>
            <a:r>
              <a:rPr lang="ru-RU" dirty="0"/>
              <a:t>очный этап межрегионального конкурса военно-патриотической песни «Смуглянка», который является финальным событием масштабного проекта «Финно-угорский щит России», победителя конкурса Министерства просвещения РФ в рамках федерального проекта «Мы вместе» !</a:t>
            </a:r>
            <a:br>
              <a:rPr lang="ru-RU" dirty="0"/>
            </a:br>
            <a:r>
              <a:rPr lang="ru-RU" dirty="0" smtClean="0"/>
              <a:t>По </a:t>
            </a:r>
            <a:r>
              <a:rPr lang="ru-RU" dirty="0"/>
              <a:t>итогам </a:t>
            </a:r>
            <a:r>
              <a:rPr lang="ru-RU" dirty="0" smtClean="0"/>
              <a:t>конкурса победителем </a:t>
            </a:r>
            <a:r>
              <a:rPr lang="ru-RU" dirty="0"/>
              <a:t>стала представительница Республики Марий Эл, студентка </a:t>
            </a:r>
            <a:r>
              <a:rPr lang="ru-RU" dirty="0" err="1">
                <a:hlinkClick r:id="rId3"/>
              </a:rPr>
              <a:t>ИНКиМК</a:t>
            </a:r>
            <a:r>
              <a:rPr lang="ru-RU" dirty="0"/>
              <a:t> </a:t>
            </a:r>
            <a:r>
              <a:rPr lang="ru-RU" dirty="0" err="1">
                <a:hlinkClick r:id="rId4"/>
              </a:rPr>
              <a:t>МарГУ</a:t>
            </a:r>
            <a:r>
              <a:rPr lang="ru-RU" dirty="0"/>
              <a:t> — </a:t>
            </a:r>
            <a:r>
              <a:rPr lang="ru-RU" dirty="0">
                <a:hlinkClick r:id="rId5"/>
              </a:rPr>
              <a:t>Наталья </a:t>
            </a:r>
            <a:r>
              <a:rPr lang="ru-RU" dirty="0" smtClean="0">
                <a:hlinkClick r:id="rId5"/>
              </a:rPr>
              <a:t>Васильева</a:t>
            </a:r>
            <a:r>
              <a:rPr lang="ru-RU" dirty="0" smtClean="0"/>
              <a:t>. </a:t>
            </a:r>
            <a:r>
              <a:rPr lang="ru-RU" dirty="0"/>
              <a:t>Педагог - </a:t>
            </a:r>
            <a:r>
              <a:rPr lang="ru-RU" dirty="0" err="1"/>
              <a:t>Микушкина</a:t>
            </a:r>
            <a:r>
              <a:rPr lang="ru-RU" dirty="0"/>
              <a:t> Людмила Владимировна.</a:t>
            </a:r>
            <a:br>
              <a:rPr lang="ru-RU" dirty="0"/>
            </a:br>
            <a:endParaRPr lang="ru-RU" dirty="0"/>
          </a:p>
          <a:p>
            <a:r>
              <a:rPr lang="ru-RU" dirty="0"/>
              <a:t>Специальный приз за отражение патриотической темы в коллективном творчестве — </a:t>
            </a:r>
            <a:r>
              <a:rPr lang="ru-RU" dirty="0" smtClean="0"/>
              <a:t>у коллектива </a:t>
            </a:r>
            <a:r>
              <a:rPr lang="ru-RU" dirty="0"/>
              <a:t>«Сирены», п</a:t>
            </a:r>
            <a:r>
              <a:rPr lang="ru-RU" dirty="0" smtClean="0"/>
              <a:t>едагог </a:t>
            </a:r>
            <a:r>
              <a:rPr lang="ru-RU" dirty="0"/>
              <a:t>- </a:t>
            </a:r>
            <a:r>
              <a:rPr lang="ru-RU" dirty="0" err="1"/>
              <a:t>Винк</a:t>
            </a:r>
            <a:r>
              <a:rPr lang="ru-RU" dirty="0"/>
              <a:t> Динара </a:t>
            </a:r>
            <a:r>
              <a:rPr lang="ru-RU" dirty="0" err="1"/>
              <a:t>Фидаилевна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2" name="Picture 2" descr="D:\iantsukova_tv\Desktop\ро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097" y="857581"/>
            <a:ext cx="1520041" cy="199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iantsukova_tv\Desktop\р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571" y="3102152"/>
            <a:ext cx="2496059" cy="303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2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548</Words>
  <Application>Microsoft Office PowerPoint</Application>
  <DocSecurity>0</DocSecurity>
  <PresentationFormat>Произвольный</PresentationFormat>
  <Paragraphs>121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 Light</vt:lpstr>
      <vt:lpstr>Times New Roman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Янцукова Татьяна Вениаминовна</cp:lastModifiedBy>
  <cp:revision>181</cp:revision>
  <dcterms:created xsi:type="dcterms:W3CDTF">2021-07-15T12:03:34Z</dcterms:created>
  <dcterms:modified xsi:type="dcterms:W3CDTF">2025-11-11T14:55:20Z</dcterms:modified>
  <dc:identifier/>
  <dc:language/>
  <cp:version/>
</cp:coreProperties>
</file>