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4" r:id="rId4"/>
    <p:sldId id="280" r:id="rId5"/>
    <p:sldId id="288" r:id="rId6"/>
    <p:sldId id="277" r:id="rId7"/>
    <p:sldId id="278" r:id="rId8"/>
  </p:sldIdLst>
  <p:sldSz cx="12192000" cy="6858000"/>
  <p:notesSz cx="12192000" cy="6858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A111915-BE36-4E01-A7E5-04B1672EAD32}" styleName="Светлый стиль 2 — акцент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346DA7-549E-4F58-939F-F8EB4345D5C7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D432A-D135-4954-8559-2B6A9DE8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su.ru/education/units/iff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n-kraeved.historyrussi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universiade.msu.ru/rus/event/9469/page/4431" TargetMode="External"/><Relationship Id="rId4" Type="http://schemas.openxmlformats.org/officeDocument/2006/relationships/hyperlink" Target="https://historyrussia.org/2015-07-31-07-38-09/konkursy1/konkurs-istoriya-semi-istoriya-otechestv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zaccent.ru/school_content/579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vk.com/west_east_marsu" TargetMode="External"/><Relationship Id="rId4" Type="http://schemas.openxmlformats.org/officeDocument/2006/relationships/hyperlink" Target="https://vk.com/wall-58579872_433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Графика, синий, пиксель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/>
        </p:blipFill>
        <p:spPr bwMode="auto">
          <a:xfrm>
            <a:off x="592" y="0"/>
            <a:ext cx="12191408" cy="6858334"/>
          </a:xfrm>
          <a:prstGeom prst="rect">
            <a:avLst/>
          </a:prstGeom>
        </p:spPr>
      </p:pic>
      <p:sp>
        <p:nvSpPr>
          <p:cNvPr id="2" name="Заголовок 6"/>
          <p:cNvSpPr txBox="1"/>
          <p:nvPr/>
        </p:nvSpPr>
        <p:spPr bwMode="auto">
          <a:xfrm>
            <a:off x="623888" y="587142"/>
            <a:ext cx="10010982" cy="2193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Олимпиады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, конкурсы, соревнования, состязания и иные мероприятия, направленные на выявление учебных достижений </a:t>
            </a:r>
            <a:endParaRPr lang="ru-RU" sz="36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Историко-филологический факультет</a:t>
            </a:r>
            <a:endParaRPr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6"/>
          <p:cNvSpPr txBox="1"/>
          <p:nvPr/>
        </p:nvSpPr>
        <p:spPr bwMode="auto">
          <a:xfrm>
            <a:off x="3801811" y="2881298"/>
            <a:ext cx="5460159" cy="2441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hlinkClick r:id="rId3"/>
              </a:rPr>
              <a:t>https://marsu.ru/education/units/iff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hlinkClick r:id="rId3"/>
              </a:rPr>
              <a:t>/</a:t>
            </a:r>
            <a:endParaRPr lang="ru-RU" sz="2200" dirty="0" smtClean="0">
              <a:solidFill>
                <a:schemeClr val="bg1">
                  <a:lumMod val="75000"/>
                </a:schemeClr>
              </a:solidFill>
              <a:latin typeface="Arial"/>
              <a:ea typeface="Verdana"/>
            </a:endParaRPr>
          </a:p>
          <a:p>
            <a:pPr>
              <a:defRPr/>
            </a:pPr>
            <a:endParaRPr lang="ru-RU" sz="2200" dirty="0">
              <a:solidFill>
                <a:schemeClr val="bg1">
                  <a:lumMod val="75000"/>
                </a:schemeClr>
              </a:solidFill>
              <a:latin typeface="Arial"/>
              <a:ea typeface="Verdana"/>
              <a:cs typeface="Arial"/>
            </a:endParaRPr>
          </a:p>
          <a:p>
            <a:pPr>
              <a:defRPr/>
            </a:pPr>
            <a:r>
              <a:rPr lang="ru-RU" sz="2200" dirty="0" smtClean="0">
                <a:solidFill>
                  <a:srgbClr val="00B0F0"/>
                </a:solidFill>
                <a:latin typeface="Arial"/>
                <a:ea typeface="Verdana"/>
                <a:cs typeface="Arial"/>
              </a:rPr>
              <a:t>Куратор мероприятий </a:t>
            </a:r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– </a:t>
            </a:r>
            <a:r>
              <a:rPr lang="ru-RU" sz="2200" dirty="0" err="1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Бобыкина</a:t>
            </a:r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 Е.Н., заместитель декана по учебной работе, </a:t>
            </a:r>
            <a:r>
              <a:rPr lang="ru-RU" sz="2200" dirty="0" err="1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к.филол.н</a:t>
            </a:r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., доцент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0634870" y="277578"/>
            <a:ext cx="962861" cy="1090459"/>
          </a:xfrm>
          <a:prstGeom prst="rect">
            <a:avLst/>
          </a:prstGeom>
        </p:spPr>
      </p:pic>
      <p:sp>
        <p:nvSpPr>
          <p:cNvPr id="9" name="Заголовок 6"/>
          <p:cNvSpPr txBox="1"/>
          <p:nvPr/>
        </p:nvSpPr>
        <p:spPr bwMode="auto">
          <a:xfrm>
            <a:off x="10222722" y="1454105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12" name="Заголовок 6"/>
          <p:cNvSpPr txBox="1"/>
          <p:nvPr/>
        </p:nvSpPr>
        <p:spPr bwMode="auto">
          <a:xfrm>
            <a:off x="623887" y="2828521"/>
            <a:ext cx="10010982" cy="959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sz="3200" b="1" dirty="0">
              <a:solidFill>
                <a:schemeClr val="bg1"/>
              </a:solidFill>
              <a:latin typeface="Arial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 по гуманитарным дисциплинам,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учитываемых в рейтинге университетов стран БРИКС, RAEX-100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 dirty="0"/>
          </a:p>
          <a:p>
            <a:pPr algn="ctr">
              <a:defRPr/>
            </a:pPr>
            <a:r>
              <a:rPr lang="ru-RU" sz="7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56825"/>
              </p:ext>
            </p:extLst>
          </p:nvPr>
        </p:nvGraphicFramePr>
        <p:xfrm>
          <a:off x="247598" y="1945584"/>
          <a:ext cx="11560779" cy="318700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55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559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студентов «Я—профессионал»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номинации: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Журналистика, История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культура России, Языкознание и литературоведение, Педагогическое образование (основное), Реклама и связи с общественностью)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сентябрь-ноябрь (регистрация),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 (отборочный этап),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– апрель (заключительный этап)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Лаврентьева А.Г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- доцент кафедры русского языка, литературы и журналистики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Смирнова С.Ю.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доцент кафедры русского языка, литературы и журналистики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Филонова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А.Б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– ст. преподаватель кафедры отечественной истории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конкурсов по гуманитарным дисциплинам, рекомендуемых для участия 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6173"/>
              </p:ext>
            </p:extLst>
          </p:nvPr>
        </p:nvGraphicFramePr>
        <p:xfrm>
          <a:off x="571500" y="1411283"/>
          <a:ext cx="11560779" cy="532724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Международные</a:t>
                      </a:r>
                      <a:endParaRPr sz="16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2389">
                <a:tc>
                  <a:txBody>
                    <a:bodyPr/>
                    <a:lstStyle/>
                    <a:p>
                      <a:pPr fontAlgn="base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конкурс «Туристический код моей страны, города, поселка, района – 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-туризм» </a:t>
                      </a:r>
                    </a:p>
                    <a:p>
                      <a:pPr fontAlgn="base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kraeved.historyrussia.org/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i="0" cap="all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Май-сентябрь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Епарова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А.В.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доцент кафедры всеобщей истории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23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Всероссийский конкурс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«История семьи – история Отечества»</a:t>
                      </a:r>
                    </a:p>
                    <a:p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https://historyrussia.org/2015-07-31-07-38-09/konkursy1/konkurs-istoriya-semi-istoriya-otechestva.html</a:t>
                      </a:r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Февраль-июнь 2025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Епарова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А.В.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доцент кафедры всеобщей истории</a:t>
                      </a:r>
                      <a:endParaRPr lang="ru-RU" sz="1600" b="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2389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Универсиада по журналистике «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Медиапроект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https://universiade.msu.ru/rus/event/9469/page/4431</a:t>
                      </a:r>
                      <a:endParaRPr lang="ru-RU" sz="1800" b="1" i="0" cap="all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Декабрь-май 2026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Смирнова С.Ю.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доцент кафедры русского языка, литературы и журналистики</a:t>
                      </a:r>
                      <a:endParaRPr lang="ru-RU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6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 по гуманитарным дисциплинам,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рекомендуемых для участия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78904"/>
              </p:ext>
            </p:extLst>
          </p:nvPr>
        </p:nvGraphicFramePr>
        <p:xfrm>
          <a:off x="571500" y="1528354"/>
          <a:ext cx="11560779" cy="451104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12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 </a:t>
                      </a:r>
                      <a:endParaRPr sz="16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0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конкурс «История местного самоуправления моего края» </a:t>
                      </a: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2025-март 2026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Филонова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А.Б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– ст. преподаватель кафедры отечественной истории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93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конкурс выпускных квалификационных работ в формате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Стартап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диплом»</a:t>
                      </a: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март-июнь 2026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Смирнова С.Ю.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доцент кафедры русского языка, литературы и журналистики</a:t>
                      </a:r>
                      <a:endParaRPr lang="ru-RU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93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по истории российского предпринимательства</a:t>
                      </a: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март-апрель 2026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err="1" smtClean="0">
                          <a:latin typeface="+mn-lt"/>
                          <a:cs typeface="Arial" panose="020B0604020202020204" pitchFamily="34" charset="0"/>
                        </a:rPr>
                        <a:t>Лежнина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 Е.В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., -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доцент кафедры  всеобщей истории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3504791"/>
                  </a:ext>
                </a:extLst>
              </a:tr>
            </a:tbl>
          </a:graphicData>
        </a:graphic>
      </p:graphicFrame>
      <p:pic>
        <p:nvPicPr>
          <p:cNvPr id="9" name="Рисунок 8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332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 по гуманитарным дисциплинам,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рекомендуемых для участия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53166"/>
              </p:ext>
            </p:extLst>
          </p:nvPr>
        </p:nvGraphicFramePr>
        <p:xfrm>
          <a:off x="571500" y="1489165"/>
          <a:ext cx="11340414" cy="401171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0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2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7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5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Внутренняя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93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История России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Иванов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А.Г.,  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отечественной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истории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31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Беляева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Т.Н.,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иноязычной   речевой коммуникации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Философия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Мамонтова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М.С.,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философии и социально-культурных технологий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Экономика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Таныгина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  О.А., </a:t>
                      </a:r>
                      <a:r>
                        <a:rPr lang="ru-RU" sz="1200" b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и.о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зав. кафедрой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экономики и маркетинга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Русский язык и культура речи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Карташова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 Е.П.,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заведующий кафедрой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русского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языка, литературы и журналистики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Основы российской государственности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Лежнина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  Е.В.,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доцент кафедры всеобщей истории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Правоведение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февраль-май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Мурзанов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  И.А.,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доцент кафедры теории и истории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государства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 права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93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7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Кружки и проекты ИФФ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 smtClean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12385"/>
              </p:ext>
            </p:extLst>
          </p:nvPr>
        </p:nvGraphicFramePr>
        <p:xfrm>
          <a:off x="571500" y="1319349"/>
          <a:ext cx="11354200" cy="525126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45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0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8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16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 smtClean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743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межэтнической журналистики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медиапроект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https://nazaccent.ru/school_content/5793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сентябрь 2025 - май 2026</a:t>
                      </a:r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Смирнова С.Ю.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канд.ист.н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доцент кафедры русского языка, литературы и журналистики</a:t>
                      </a:r>
                      <a:endParaRPr lang="ru-RU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609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театральной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журналистики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медиапроект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https://vk.com/wall-58579872_4332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Смирнова С.Ю.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канд.ист.н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доцент кафедры русского языка, литературы и журналистики</a:t>
                      </a:r>
                      <a:endParaRPr lang="ru-RU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6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Научный кружок «Запад-Восток» (это научный кружок)</a:t>
                      </a:r>
                    </a:p>
                    <a:p>
                      <a:pPr algn="l"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https://vk.com/west_east_marsu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Тайгильдин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А.В.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канд.ист.н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доцент кафедры всеобщей истории</a:t>
                      </a:r>
                      <a:endParaRPr lang="ru-RU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Рисунок 9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6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5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169264" y="147567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обеды студентов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169264" y="653207"/>
            <a:ext cx="73244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ИСТОРИЯ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</a:t>
            </a:r>
            <a:r>
              <a:rPr lang="ru-RU" sz="1400" dirty="0"/>
              <a:t>Всероссийский конкурс </a:t>
            </a:r>
            <a:r>
              <a:rPr lang="ru-RU" sz="1400" dirty="0" smtClean="0"/>
              <a:t>«История </a:t>
            </a:r>
            <a:r>
              <a:rPr lang="ru-RU" sz="1400" dirty="0"/>
              <a:t>местного самоуправления моего края» АНО содействия развитию местного самоуправления «Институт развития местных сообществ</a:t>
            </a:r>
            <a:r>
              <a:rPr lang="ru-RU" sz="1400" dirty="0" smtClean="0"/>
              <a:t>». </a:t>
            </a:r>
            <a:r>
              <a:rPr lang="ru-RU" sz="1400" dirty="0"/>
              <a:t>Апрель 2025, г</a:t>
            </a:r>
            <a:r>
              <a:rPr lang="ru-RU" sz="1400" dirty="0" smtClean="0"/>
              <a:t>. Москва. </a:t>
            </a:r>
            <a:r>
              <a:rPr lang="ru-RU" sz="1400" dirty="0" err="1" smtClean="0"/>
              <a:t>Латюк</a:t>
            </a:r>
            <a:r>
              <a:rPr lang="ru-RU" sz="1400" dirty="0" smtClean="0"/>
              <a:t> Д., 4 курс ИТ-41 – Диплом 1 степени. Руководитель – Е.В. </a:t>
            </a:r>
            <a:r>
              <a:rPr lang="ru-RU" sz="1400" dirty="0" err="1" smtClean="0"/>
              <a:t>Лежнина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 smtClean="0"/>
          </a:p>
          <a:p>
            <a:pPr algn="ctr"/>
            <a:r>
              <a:rPr lang="ru-RU" sz="1400" b="1" dirty="0" smtClean="0"/>
              <a:t>ЖУРНАЛИСТИКА</a:t>
            </a:r>
            <a:endParaRPr lang="ru-RU" sz="1400" b="1" dirty="0"/>
          </a:p>
          <a:p>
            <a:endParaRPr lang="ru-RU" sz="1400" b="1" dirty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Всероссийский </a:t>
            </a:r>
            <a:r>
              <a:rPr lang="ru-RU" sz="1400" dirty="0"/>
              <a:t>наставнический проект "Школа межэтнической </a:t>
            </a:r>
            <a:r>
              <a:rPr lang="ru-RU" sz="1400" dirty="0" smtClean="0"/>
              <a:t>журналистики», Март 2024г. Москва. Рыжова К., 4 курс РС-41 – Лауреат отборочного регионального этапа. Руководитель – Е.А. Полушина.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Предпринимательский тренинг </a:t>
            </a:r>
            <a:r>
              <a:rPr lang="ru-RU" sz="1400" dirty="0"/>
              <a:t>Марийского государственного </a:t>
            </a:r>
            <a:r>
              <a:rPr lang="ru-RU" sz="1400" dirty="0" smtClean="0"/>
              <a:t>университета «Тренинг </a:t>
            </a:r>
            <a:r>
              <a:rPr lang="ru-RU" sz="1400" dirty="0"/>
              <a:t>предпринимательских компетенций</a:t>
            </a:r>
            <a:r>
              <a:rPr lang="ru-RU" sz="1400" dirty="0" smtClean="0"/>
              <a:t>», Май 2025, </a:t>
            </a:r>
            <a:r>
              <a:rPr lang="ru-RU" sz="1400" dirty="0" err="1" smtClean="0"/>
              <a:t>Нововселов</a:t>
            </a:r>
            <a:r>
              <a:rPr lang="ru-RU" sz="1400" dirty="0" smtClean="0"/>
              <a:t> Д., Косолапов В., И. </a:t>
            </a:r>
            <a:r>
              <a:rPr lang="ru-RU" sz="1400" dirty="0" err="1" smtClean="0"/>
              <a:t>Рузиев</a:t>
            </a:r>
            <a:r>
              <a:rPr lang="ru-RU" sz="1400" dirty="0" smtClean="0"/>
              <a:t>, 3 курс ЖБ-35 – 2 место в конкурсе проектов. Руководитель – Смирнова С.Ю.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Республиканская межвузовская олимпиада по правоведению среди студентов гуманитарных специальностей, ФГБОУ ВО «ПГТУ», Май 2024 г. Йошкар-Ола. </a:t>
            </a:r>
            <a:r>
              <a:rPr lang="ru-RU" sz="1400" dirty="0" err="1" smtClean="0"/>
              <a:t>Роженцова</a:t>
            </a:r>
            <a:r>
              <a:rPr lang="ru-RU" sz="1400" dirty="0" smtClean="0"/>
              <a:t> М.Р., 2 курс, ЖБ-25 – </a:t>
            </a:r>
            <a:r>
              <a:rPr lang="ru-RU" sz="1400" dirty="0"/>
              <a:t>Диплом 1 степени. Руководитель – </a:t>
            </a:r>
            <a:r>
              <a:rPr lang="ru-RU" sz="1400" dirty="0" smtClean="0"/>
              <a:t>С.Ю. Смирнова.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Республиканский конкурс креативных видеороликов, Март 2024 </a:t>
            </a:r>
            <a:r>
              <a:rPr lang="ru-RU" sz="1400" dirty="0" err="1" smtClean="0"/>
              <a:t>г.Йошкар</a:t>
            </a:r>
            <a:r>
              <a:rPr lang="ru-RU" sz="1400" dirty="0" smtClean="0"/>
              <a:t>-Ола. Команда 3 курса ЖБ-35. </a:t>
            </a:r>
            <a:r>
              <a:rPr lang="ru-RU" sz="1400" dirty="0"/>
              <a:t>Руководитель – С.Ю. </a:t>
            </a:r>
            <a:r>
              <a:rPr lang="ru-RU" sz="1400" dirty="0" smtClean="0"/>
              <a:t>Смирнова.</a:t>
            </a:r>
          </a:p>
          <a:p>
            <a:pPr algn="ctr"/>
            <a:r>
              <a:rPr lang="ru-RU" sz="1400" b="1" dirty="0" smtClean="0"/>
              <a:t>ПЕДАГОГИКА</a:t>
            </a:r>
          </a:p>
          <a:p>
            <a:pPr algn="just"/>
            <a:r>
              <a:rPr lang="ru-RU" sz="1400" dirty="0" smtClean="0"/>
              <a:t> - Межрегиональный конкурс </a:t>
            </a:r>
            <a:r>
              <a:rPr lang="ru-RU" sz="1400" dirty="0"/>
              <a:t>«Педагог профи. Старт</a:t>
            </a:r>
            <a:r>
              <a:rPr lang="ru-RU" sz="1400" dirty="0" smtClean="0"/>
              <a:t>», номинация </a:t>
            </a:r>
            <a:r>
              <a:rPr lang="ru-RU" sz="1400" dirty="0"/>
              <a:t>«Научу за 5 </a:t>
            </a:r>
            <a:r>
              <a:rPr lang="ru-RU" sz="1400" dirty="0" err="1"/>
              <a:t>минут»</a:t>
            </a:r>
            <a:r>
              <a:rPr lang="ru-RU" sz="1400" dirty="0" err="1" smtClean="0"/>
              <a:t>Октябрь</a:t>
            </a:r>
            <a:r>
              <a:rPr lang="ru-RU" sz="1400" dirty="0" smtClean="0"/>
              <a:t> 2025. </a:t>
            </a:r>
            <a:r>
              <a:rPr lang="ru-RU" sz="1400" dirty="0"/>
              <a:t>  Хакимова </a:t>
            </a:r>
            <a:r>
              <a:rPr lang="ru-RU" sz="1400" dirty="0" smtClean="0"/>
              <a:t>Ф., 1 курс ОБ-12 </a:t>
            </a:r>
            <a:r>
              <a:rPr lang="ru-RU" sz="1400" dirty="0"/>
              <a:t>– Диплом 1 степени.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b="1" dirty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lIYqUzgxmsDI0YTyAUtWL_WIO0fuApmFNYw7vLWY-8LunSUppyJm2vNHxWTj7tiELDTd_yg7ISOm1xXR64Qlxw3h.jpg"/>
          <p:cNvPicPr>
            <a:picLocks noChangeAspect="1"/>
          </p:cNvPicPr>
          <p:nvPr/>
        </p:nvPicPr>
        <p:blipFill>
          <a:blip r:embed="rId3" cstate="print"/>
          <a:srcRect l="15162" t="14014" r="14054" b="14964"/>
          <a:stretch>
            <a:fillRect/>
          </a:stretch>
        </p:blipFill>
        <p:spPr bwMode="auto">
          <a:xfrm>
            <a:off x="10019211" y="88720"/>
            <a:ext cx="809898" cy="812615"/>
          </a:xfrm>
          <a:prstGeom prst="ellipse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046" y="4648900"/>
            <a:ext cx="1258277" cy="191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9" y="3607862"/>
            <a:ext cx="16287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13" y="5014913"/>
            <a:ext cx="18954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09" y="3750022"/>
            <a:ext cx="8763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38" y="1234831"/>
            <a:ext cx="3844793" cy="24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6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481</Words>
  <Application>Microsoft Office PowerPoint</Application>
  <DocSecurity>0</DocSecurity>
  <PresentationFormat>Широкоэкранный</PresentationFormat>
  <Paragraphs>124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Calibri</vt:lpstr>
      <vt:lpstr>Verdana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Бобкина Юлия Геннадьевна</cp:lastModifiedBy>
  <cp:revision>225</cp:revision>
  <dcterms:created xsi:type="dcterms:W3CDTF">2021-07-15T12:03:34Z</dcterms:created>
  <dcterms:modified xsi:type="dcterms:W3CDTF">2025-11-25T07:44:45Z</dcterms:modified>
  <dc:identifier/>
  <dc:language/>
  <cp:version/>
</cp:coreProperties>
</file>