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74" r:id="rId4"/>
    <p:sldId id="280" r:id="rId5"/>
    <p:sldId id="275" r:id="rId6"/>
    <p:sldId id="279" r:id="rId7"/>
    <p:sldId id="288" r:id="rId8"/>
    <p:sldId id="277" r:id="rId9"/>
    <p:sldId id="281" r:id="rId10"/>
    <p:sldId id="282" r:id="rId11"/>
    <p:sldId id="278" r:id="rId12"/>
    <p:sldId id="283" r:id="rId13"/>
    <p:sldId id="285" r:id="rId14"/>
    <p:sldId id="286" r:id="rId15"/>
  </p:sldIdLst>
  <p:sldSz cx="12192000" cy="6858000"/>
  <p:notesSz cx="12192000" cy="6858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A111915-BE36-4E01-A7E5-04B1672EAD32}" styleName="Светлый стиль 2 — акцент 5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2H>
      <a:tcStyle>
        <a:tcBdr/>
      </a:tcStyle>
    </a:band2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5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5"/>
        </a:fillRef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rsu.ru/university/personalities/personal/detail.php?ELEMENT_ID=5844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.aig.marsu?from=group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natomy.club.marsu?from=group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vk.com/marsu_ophthalm?from=groups" TargetMode="External"/><Relationship Id="rId4" Type="http://schemas.openxmlformats.org/officeDocument/2006/relationships/hyperlink" Target="https://vk.com/surgeryclubmars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hild.disease.marsu?from=group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vk.com/geriatricsclub" TargetMode="External"/><Relationship Id="rId4" Type="http://schemas.openxmlformats.org/officeDocument/2006/relationships/hyperlink" Target="https://vk.com/therapy.team?from=grou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, Графика, синий, пиксель&#10;&#10;Контент, сгенерированный ИИ, может содержать ошибки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/>
        </p:blipFill>
        <p:spPr bwMode="auto">
          <a:xfrm>
            <a:off x="592" y="0"/>
            <a:ext cx="12191408" cy="6858334"/>
          </a:xfrm>
          <a:prstGeom prst="rect">
            <a:avLst/>
          </a:prstGeom>
        </p:spPr>
      </p:pic>
      <p:sp>
        <p:nvSpPr>
          <p:cNvPr id="2" name="Заголовок 6"/>
          <p:cNvSpPr txBox="1"/>
          <p:nvPr/>
        </p:nvSpPr>
        <p:spPr bwMode="auto">
          <a:xfrm>
            <a:off x="115987" y="652136"/>
            <a:ext cx="10754157" cy="22413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конкурсы, соревнования, состязания и иные мероприятия, направленные на выявление учебных достижений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институт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6"/>
          <p:cNvSpPr txBox="1"/>
          <p:nvPr/>
        </p:nvSpPr>
        <p:spPr bwMode="auto">
          <a:xfrm>
            <a:off x="12009876" y="4312227"/>
            <a:ext cx="45719" cy="675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200" dirty="0" smtClean="0">
              <a:solidFill>
                <a:schemeClr val="bg1">
                  <a:lumMod val="75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10634870" y="277578"/>
            <a:ext cx="962861" cy="1090459"/>
          </a:xfrm>
          <a:prstGeom prst="rect">
            <a:avLst/>
          </a:prstGeom>
        </p:spPr>
      </p:pic>
      <p:sp>
        <p:nvSpPr>
          <p:cNvPr id="9" name="Заголовок 6"/>
          <p:cNvSpPr txBox="1"/>
          <p:nvPr/>
        </p:nvSpPr>
        <p:spPr bwMode="auto">
          <a:xfrm>
            <a:off x="10222722" y="1454105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1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sp>
        <p:nvSpPr>
          <p:cNvPr id="12" name="Заголовок 6"/>
          <p:cNvSpPr txBox="1"/>
          <p:nvPr/>
        </p:nvSpPr>
        <p:spPr bwMode="auto">
          <a:xfrm>
            <a:off x="623887" y="2828521"/>
            <a:ext cx="10010982" cy="959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sz="3200" b="1" dirty="0">
              <a:solidFill>
                <a:schemeClr val="bg1"/>
              </a:solidFill>
              <a:latin typeface="Arial"/>
              <a:ea typeface="Verdan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9827" y="3233310"/>
            <a:ext cx="4672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4082" y="3268072"/>
            <a:ext cx="4914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образовательных испытаний – Невская Камилла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Яшаровна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кафедры внутренних болезней 1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https://marsu.ru/education/units/foipo/index.php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6732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кружки МИ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 smtClean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94826"/>
              </p:ext>
            </p:extLst>
          </p:nvPr>
        </p:nvGraphicFramePr>
        <p:xfrm>
          <a:off x="571500" y="1319350"/>
          <a:ext cx="11354200" cy="525126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145139"/>
                <a:gridCol w="2740957"/>
                <a:gridCol w="3468104"/>
              </a:tblGrid>
              <a:tr h="12416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+mn-cs"/>
                        </a:rPr>
                        <a:t>Сроки</a:t>
                      </a:r>
                      <a:endParaRPr lang="ru-RU" sz="1800" dirty="0" smtClean="0">
                        <a:latin typeface="Arial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 smtClean="0">
                          <a:latin typeface="Arial"/>
                          <a:cs typeface="Arial"/>
                        </a:rPr>
                        <a:t>Ответственные лица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81607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dirty="0" smtClean="0">
                          <a:latin typeface="+mn-lt"/>
                          <a:cs typeface="Arial" panose="020B0604020202020204" pitchFamily="34" charset="0"/>
                        </a:rPr>
                        <a:t>СНК по акушерству и гинекологии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 dirty="0" smtClean="0"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https://vk.com/club.aig.marsu?from=groups</a:t>
                      </a:r>
                      <a:r>
                        <a:rPr lang="ru-RU" sz="1600" b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сентябрь 2025 - май 2026</a:t>
                      </a:r>
                      <a:endParaRPr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Денисова Т.Г.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д-р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мед.н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заведующий кафедрой педиатрии, акушерства и гинекологи</a:t>
                      </a:r>
                      <a:endParaRPr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9357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СНК по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латинскому языку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сентябрь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2025 – май 2026</a:t>
                      </a:r>
                      <a:endParaRPr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Хабибуллина Ф.Я.,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доцент кафедры фундаментальной медицины,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канд.пед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наук</a:t>
                      </a:r>
                    </a:p>
                    <a:p>
                      <a:pPr algn="just"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Иванова И.Г.,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доцент кафедры фундаментальной медицины, канд.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филол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наук</a:t>
                      </a:r>
                      <a:endParaRPr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4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56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169264" y="147567"/>
            <a:ext cx="7738312" cy="6667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обеды студентов</a:t>
            </a:r>
            <a:endParaRPr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169264" y="653207"/>
            <a:ext cx="73244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ru-RU" sz="1400" b="1" dirty="0" smtClean="0"/>
              <a:t>ХИРУРГИЯ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/>
              <a:t>Олимпиада “</a:t>
            </a:r>
            <a:r>
              <a:rPr lang="ru-RU" sz="1400" dirty="0" err="1" smtClean="0"/>
              <a:t>Medical</a:t>
            </a:r>
            <a:r>
              <a:rPr lang="ru-RU" sz="1400" dirty="0" smtClean="0"/>
              <a:t> </a:t>
            </a:r>
            <a:r>
              <a:rPr lang="ru-RU" sz="1400" dirty="0" err="1" smtClean="0"/>
              <a:t>Quest</a:t>
            </a:r>
            <a:r>
              <a:rPr lang="ru-RU" sz="1400" dirty="0" smtClean="0"/>
              <a:t>” для студентов-медиков. 1 место в «Абдоминальной хирургии», 3 место в конкурсе «Нейрохирургия». (13-14 октября 2023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/>
              <a:t>ПОВОЛЖСКАЯ СТУДЕНЧЕСКАЯ ОЛИМПИАДА ПО ХИРУРГИИ “ПЕРВЫЙ ШАГ”.  1 место – «АКШ» </a:t>
            </a:r>
            <a:r>
              <a:rPr lang="ru-RU" sz="1400" dirty="0" err="1" smtClean="0"/>
              <a:t>Хаерова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Айсылу</a:t>
            </a:r>
            <a:r>
              <a:rPr lang="ru-RU" sz="1400" dirty="0" smtClean="0"/>
              <a:t> и </a:t>
            </a:r>
            <a:r>
              <a:rPr lang="ru-RU" sz="1400" dirty="0" err="1" smtClean="0"/>
              <a:t>Джамалова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Севара</a:t>
            </a:r>
            <a:r>
              <a:rPr lang="ru-RU" sz="1400" dirty="0" smtClean="0"/>
              <a:t>, 2 место – «Шов нерва» </a:t>
            </a:r>
            <a:r>
              <a:rPr lang="ru-RU" sz="1400" dirty="0" err="1" smtClean="0"/>
              <a:t>Хаерова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Айсылу</a:t>
            </a:r>
            <a:r>
              <a:rPr lang="ru-RU" sz="1400" dirty="0" smtClean="0"/>
              <a:t> и </a:t>
            </a:r>
            <a:r>
              <a:rPr lang="ru-RU" sz="1400" dirty="0" err="1" smtClean="0"/>
              <a:t>Джамалова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Севара</a:t>
            </a:r>
            <a:r>
              <a:rPr lang="ru-RU" sz="1400" dirty="0" smtClean="0"/>
              <a:t>, 2 место – «Знание хирургических инструментов» </a:t>
            </a:r>
            <a:r>
              <a:rPr lang="ru-RU" sz="1400" dirty="0" err="1" smtClean="0"/>
              <a:t>Хамитова</a:t>
            </a:r>
            <a:r>
              <a:rPr lang="ru-RU" sz="1400" dirty="0" smtClean="0"/>
              <a:t> Алина и Богданова Анна, 3 место – «Резекция желудка по Бильрот-1»  </a:t>
            </a:r>
            <a:r>
              <a:rPr lang="ru-RU" sz="1400" dirty="0" err="1" smtClean="0"/>
              <a:t>Гибадуллина</a:t>
            </a:r>
            <a:r>
              <a:rPr lang="ru-RU" sz="1400" dirty="0" smtClean="0"/>
              <a:t> Лилия и </a:t>
            </a:r>
            <a:r>
              <a:rPr lang="ru-RU" sz="1400" dirty="0" err="1" smtClean="0"/>
              <a:t>Джамалова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Севара</a:t>
            </a:r>
            <a:r>
              <a:rPr lang="ru-RU" sz="1400" dirty="0" smtClean="0"/>
              <a:t>. (18-21 октября 2023)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/>
              <a:t>XIII Поволжская студенческая олимпиада по хирургии - полуфинал XXXII Международной студенческой олимпиады по хирургии им. акад. М.И. Перельмана.  2 место в конкурсе «Вязание хирургических узлов»;</a:t>
            </a:r>
            <a:br>
              <a:rPr lang="ru-RU" sz="1400" dirty="0" smtClean="0"/>
            </a:br>
            <a:r>
              <a:rPr lang="ru-RU" sz="1400" dirty="0" smtClean="0"/>
              <a:t>2 место в конкурсе «Ситуационная задача»;</a:t>
            </a:r>
            <a:br>
              <a:rPr lang="ru-RU" sz="1400" dirty="0" smtClean="0"/>
            </a:br>
            <a:r>
              <a:rPr lang="ru-RU" sz="1400" dirty="0" smtClean="0"/>
              <a:t>3 место в конкурсе «Сердечно-легочная реанимация»;</a:t>
            </a:r>
            <a:br>
              <a:rPr lang="ru-RU" sz="1400" dirty="0" smtClean="0"/>
            </a:br>
            <a:r>
              <a:rPr lang="ru-RU" sz="1400" dirty="0" smtClean="0"/>
              <a:t>3 место в конкурсе «</a:t>
            </a:r>
            <a:r>
              <a:rPr lang="ru-RU" sz="1400" dirty="0" err="1" smtClean="0"/>
              <a:t>Илеоцистопластика</a:t>
            </a:r>
            <a:r>
              <a:rPr lang="ru-RU" sz="1400" dirty="0" smtClean="0"/>
              <a:t> по </a:t>
            </a:r>
            <a:r>
              <a:rPr lang="ru-RU" sz="1400" dirty="0" err="1" smtClean="0"/>
              <a:t>Штудеру</a:t>
            </a:r>
            <a:r>
              <a:rPr lang="ru-RU" sz="1400" dirty="0" smtClean="0"/>
              <a:t>». (14-15 декабря 2023)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/>
              <a:t>Олимпиада «Новые хирургические вызовы России-24» 2 место «Пластика митрального клапана» (</a:t>
            </a:r>
            <a:r>
              <a:rPr lang="ru-RU" sz="1400" dirty="0" err="1" smtClean="0"/>
              <a:t>Джамалова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Севара</a:t>
            </a:r>
            <a:r>
              <a:rPr lang="ru-RU" sz="1400" dirty="0" smtClean="0"/>
              <a:t> </a:t>
            </a:r>
            <a:r>
              <a:rPr lang="ru-RU" sz="1400" dirty="0" err="1" smtClean="0"/>
              <a:t>Алишеровна</a:t>
            </a:r>
            <a:r>
              <a:rPr lang="ru-RU" sz="1400" dirty="0" smtClean="0"/>
              <a:t>, </a:t>
            </a:r>
            <a:r>
              <a:rPr lang="ru-RU" sz="1400" dirty="0" err="1" smtClean="0"/>
              <a:t>Косимова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Наргиза</a:t>
            </a:r>
            <a:r>
              <a:rPr lang="ru-RU" sz="1400" dirty="0" smtClean="0"/>
              <a:t> </a:t>
            </a:r>
            <a:r>
              <a:rPr lang="ru-RU" sz="1400" dirty="0" err="1" smtClean="0"/>
              <a:t>Шароф</a:t>
            </a:r>
            <a:r>
              <a:rPr lang="ru-RU" sz="1400" dirty="0" smtClean="0"/>
              <a:t> </a:t>
            </a:r>
            <a:r>
              <a:rPr lang="ru-RU" sz="1400" dirty="0" err="1" smtClean="0"/>
              <a:t>кизи</a:t>
            </a:r>
            <a:r>
              <a:rPr lang="ru-RU" sz="1400" dirty="0" smtClean="0"/>
              <a:t>, </a:t>
            </a:r>
            <a:r>
              <a:rPr lang="ru-RU" sz="1400" dirty="0" err="1" smtClean="0"/>
              <a:t>Хаерова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Айсылу</a:t>
            </a:r>
            <a:r>
              <a:rPr lang="ru-RU" sz="1400" dirty="0" smtClean="0"/>
              <a:t> </a:t>
            </a:r>
            <a:r>
              <a:rPr lang="ru-RU" sz="1400" dirty="0" err="1" smtClean="0"/>
              <a:t>Ильдаровна</a:t>
            </a:r>
            <a:r>
              <a:rPr lang="ru-RU" sz="1400" dirty="0" smtClean="0"/>
              <a:t>)</a:t>
            </a:r>
            <a:br>
              <a:rPr lang="ru-RU" sz="1400" dirty="0" smtClean="0"/>
            </a:br>
            <a:r>
              <a:rPr lang="ru-RU" sz="1400" dirty="0" smtClean="0"/>
              <a:t>2 место «Ситуационная задача» (</a:t>
            </a:r>
            <a:r>
              <a:rPr lang="ru-RU" sz="1400" dirty="0" err="1" smtClean="0"/>
              <a:t>Агачева</a:t>
            </a:r>
            <a:r>
              <a:rPr lang="ru-RU" sz="1400" dirty="0" smtClean="0"/>
              <a:t> Анастасия Андреевна, </a:t>
            </a:r>
            <a:r>
              <a:rPr lang="ru-RU" sz="1400" dirty="0" err="1" smtClean="0"/>
              <a:t>Челядникова</a:t>
            </a:r>
            <a:r>
              <a:rPr lang="ru-RU" sz="1400" dirty="0" smtClean="0"/>
              <a:t> Юлия Алексеевна); 3 место «Интубация трахеи» (Садыкова Лилия </a:t>
            </a:r>
            <a:r>
              <a:rPr lang="ru-RU" sz="1400" dirty="0" err="1" smtClean="0"/>
              <a:t>Юнировна</a:t>
            </a:r>
            <a:r>
              <a:rPr lang="ru-RU" sz="1400" dirty="0" smtClean="0"/>
              <a:t>, </a:t>
            </a:r>
            <a:r>
              <a:rPr lang="ru-RU" sz="1400" dirty="0" err="1" smtClean="0"/>
              <a:t>Ёрмамадов</a:t>
            </a:r>
            <a:r>
              <a:rPr lang="ru-RU" sz="1400" dirty="0" smtClean="0"/>
              <a:t> Самсон </a:t>
            </a:r>
            <a:r>
              <a:rPr lang="ru-RU" sz="1400" dirty="0" err="1" smtClean="0"/>
              <a:t>Ёрмамадович</a:t>
            </a:r>
            <a:r>
              <a:rPr lang="ru-RU" sz="1400" dirty="0" smtClean="0"/>
              <a:t>); 3 место «Фото-видео конкурс» (</a:t>
            </a:r>
            <a:r>
              <a:rPr lang="ru-RU" sz="1400" dirty="0" err="1" smtClean="0"/>
              <a:t>Агачева</a:t>
            </a:r>
            <a:r>
              <a:rPr lang="ru-RU" sz="1400" dirty="0" smtClean="0"/>
              <a:t> Анастасия Андреевна, </a:t>
            </a:r>
            <a:r>
              <a:rPr lang="ru-RU" sz="1400" dirty="0" err="1" smtClean="0"/>
              <a:t>Челядникова</a:t>
            </a:r>
            <a:r>
              <a:rPr lang="ru-RU" sz="1400" dirty="0" smtClean="0"/>
              <a:t> Юлия Алексеевна); 3 место «Ситуационные задачи в анатомии» (Хусайнова </a:t>
            </a:r>
            <a:r>
              <a:rPr lang="ru-RU" sz="1400" dirty="0" err="1" smtClean="0"/>
              <a:t>Диляра</a:t>
            </a:r>
            <a:r>
              <a:rPr lang="ru-RU" sz="1400" dirty="0" smtClean="0"/>
              <a:t> </a:t>
            </a:r>
            <a:r>
              <a:rPr lang="ru-RU" sz="1400" dirty="0" err="1" smtClean="0"/>
              <a:t>Илдаровна</a:t>
            </a:r>
            <a:r>
              <a:rPr lang="ru-RU" sz="1400" dirty="0" smtClean="0"/>
              <a:t>, </a:t>
            </a:r>
            <a:r>
              <a:rPr lang="ru-RU" sz="1400" dirty="0" err="1" smtClean="0"/>
              <a:t>Челядникова</a:t>
            </a:r>
            <a:r>
              <a:rPr lang="ru-RU" sz="1400" dirty="0" smtClean="0"/>
              <a:t> Юлия Алексеевна); 3 место «</a:t>
            </a:r>
            <a:r>
              <a:rPr lang="ru-RU" sz="1400" dirty="0" err="1" smtClean="0"/>
              <a:t>Краниоэктомия</a:t>
            </a:r>
            <a:r>
              <a:rPr lang="ru-RU" sz="1400" dirty="0" smtClean="0"/>
              <a:t> с пластикой ТМО» (</a:t>
            </a:r>
            <a:r>
              <a:rPr lang="ru-RU" sz="1400" dirty="0" err="1" smtClean="0"/>
              <a:t>Хасанзода</a:t>
            </a:r>
            <a:r>
              <a:rPr lang="ru-RU" sz="1400" dirty="0" smtClean="0"/>
              <a:t> </a:t>
            </a:r>
            <a:r>
              <a:rPr lang="ru-RU" sz="1400" dirty="0" err="1" smtClean="0"/>
              <a:t>Парвиз</a:t>
            </a:r>
            <a:r>
              <a:rPr lang="ru-RU" sz="1400" dirty="0" smtClean="0"/>
              <a:t>, </a:t>
            </a:r>
            <a:r>
              <a:rPr lang="ru-RU" sz="1400" dirty="0" err="1" smtClean="0"/>
              <a:t>Джамалова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Севара</a:t>
            </a:r>
            <a:r>
              <a:rPr lang="ru-RU" sz="1400" dirty="0" smtClean="0"/>
              <a:t> </a:t>
            </a:r>
            <a:r>
              <a:rPr lang="ru-RU" sz="1400" dirty="0" err="1" smtClean="0"/>
              <a:t>Алишеровна</a:t>
            </a:r>
            <a:r>
              <a:rPr lang="ru-RU" sz="1400" dirty="0" smtClean="0"/>
              <a:t>, </a:t>
            </a:r>
            <a:r>
              <a:rPr lang="ru-RU" sz="1400" dirty="0" err="1" smtClean="0"/>
              <a:t>Суюнов</a:t>
            </a:r>
            <a:r>
              <a:rPr lang="ru-RU" sz="1400" dirty="0" smtClean="0"/>
              <a:t> </a:t>
            </a:r>
            <a:r>
              <a:rPr lang="ru-RU" sz="1400" dirty="0" err="1" smtClean="0"/>
              <a:t>Комронбек</a:t>
            </a:r>
            <a:r>
              <a:rPr lang="ru-RU" sz="1400" dirty="0" smtClean="0"/>
              <a:t> </a:t>
            </a:r>
            <a:r>
              <a:rPr lang="ru-RU" sz="1400" dirty="0" err="1" smtClean="0"/>
              <a:t>Давронбекович</a:t>
            </a:r>
            <a:r>
              <a:rPr lang="ru-RU" sz="1400" dirty="0" smtClean="0"/>
              <a:t>) (16-18 мая 2024)</a:t>
            </a:r>
          </a:p>
        </p:txBody>
      </p:sp>
      <p:pic>
        <p:nvPicPr>
          <p:cNvPr id="18" name="Рисунок 17" descr="avSBPifuC9YYiEjRaJcnxzvuNN-v0A6bXMnpXVbFMJkmQ9GYlrnhRYaYZOuWOEjXtbhoMqjfJKiOOLmL3Z5Bva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5463" y="873187"/>
            <a:ext cx="2756263" cy="2067197"/>
          </a:xfrm>
          <a:prstGeom prst="rect">
            <a:avLst/>
          </a:prstGeom>
        </p:spPr>
      </p:pic>
      <p:pic>
        <p:nvPicPr>
          <p:cNvPr id="14" name="Рисунок 13" descr="-gu08veUtFM-1uO0u60-dJJFxgh_oEqxLzbPy7_2hiUehU3wfVyoItoGME5hn13u33LEBvKJjRtylTgv55OmnOJ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6880" y="2116183"/>
            <a:ext cx="2542904" cy="1907178"/>
          </a:xfrm>
          <a:prstGeom prst="rect">
            <a:avLst/>
          </a:prstGeom>
        </p:spPr>
      </p:pic>
      <p:pic>
        <p:nvPicPr>
          <p:cNvPr id="19" name="Рисунок 18" descr="x0-fTbyOD8CdMxjH0WvM9XEeVqFsv3ejD4pzMTdeuCbL9RhU6xXBTWd1ybWnuL84N-1VEhPaKeOVNhXhLO7tZcy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3724" y="3311433"/>
            <a:ext cx="2708366" cy="2031275"/>
          </a:xfrm>
          <a:prstGeom prst="rect">
            <a:avLst/>
          </a:prstGeom>
        </p:spPr>
      </p:pic>
      <p:pic>
        <p:nvPicPr>
          <p:cNvPr id="20" name="Рисунок 19" descr="-MBYyLN08-zteEqB6OIYxqgv_G7vdsC6KP7U7j2e9DL6wFw5UmjByoqVGsqhioRIgflTveAroQ8g32Nc7Pp3jtf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04068" y="4585063"/>
            <a:ext cx="3030583" cy="2272937"/>
          </a:xfrm>
          <a:prstGeom prst="rect">
            <a:avLst/>
          </a:prstGeom>
        </p:spPr>
      </p:pic>
      <p:pic>
        <p:nvPicPr>
          <p:cNvPr id="21" name="Рисунок 20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7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946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233679" y="149405"/>
            <a:ext cx="7738312" cy="6667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обеды студентов</a:t>
            </a:r>
            <a:endParaRPr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407289" y="786227"/>
            <a:ext cx="668508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ru-RU" sz="1400" b="1" dirty="0" smtClean="0"/>
              <a:t>ХИРУРГИЯ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1.  Всероссийская олимпиада студентов медиков “</a:t>
            </a:r>
            <a:r>
              <a:rPr lang="ru-RU" sz="1400" dirty="0" err="1" smtClean="0"/>
              <a:t>Medical</a:t>
            </a:r>
            <a:r>
              <a:rPr lang="ru-RU" sz="1400" dirty="0" smtClean="0"/>
              <a:t> </a:t>
            </a:r>
            <a:r>
              <a:rPr lang="ru-RU" sz="1400" dirty="0" err="1" smtClean="0"/>
              <a:t>Quest</a:t>
            </a:r>
            <a:r>
              <a:rPr lang="ru-RU" sz="1400" dirty="0" smtClean="0"/>
              <a:t>”. 3 общекомандное место, 2 место за конкурс по </a:t>
            </a:r>
            <a:r>
              <a:rPr lang="ru-RU" sz="1400" dirty="0" err="1" smtClean="0"/>
              <a:t>сердечно-сосудистой</a:t>
            </a:r>
            <a:r>
              <a:rPr lang="ru-RU" sz="1400" dirty="0" smtClean="0"/>
              <a:t> хирургии; 2 место за конкурс «Неотложная помощь в кардиологии»; 2 место за теоретический конкурс по акушерству и гинекологии; 3 место за теоретический конкурс по хирургии; (2024)</a:t>
            </a:r>
          </a:p>
          <a:p>
            <a:pPr marL="457200" indent="-457200"/>
            <a:endParaRPr lang="ru-RU" sz="1400" dirty="0" smtClean="0"/>
          </a:p>
          <a:p>
            <a:pPr marL="457200" indent="-457200"/>
            <a:r>
              <a:rPr lang="ru-RU" sz="1400" b="1" dirty="0" smtClean="0"/>
              <a:t>АНАТОМИЯ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/>
              <a:t>I Всероссийская весенняя олимпиада по анатомии в Омске. 3 общекомандное место. 22-23 марта 2024 г.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/>
              <a:t>VII открытая студенческая олимпиада по анатомии </a:t>
            </a:r>
            <a:r>
              <a:rPr lang="ru-RU" sz="1400" dirty="0" err="1" smtClean="0"/>
              <a:t>ПСПбГМУ</a:t>
            </a:r>
            <a:r>
              <a:rPr lang="ru-RU" sz="1400" dirty="0" smtClean="0"/>
              <a:t> им. акад. И.П. Павлова. 2 место в практическом туре - Никитина </a:t>
            </a:r>
            <a:r>
              <a:rPr lang="ru-RU" sz="1400" dirty="0" err="1" smtClean="0"/>
              <a:t>Эльзана</a:t>
            </a:r>
            <a:r>
              <a:rPr lang="ru-RU" sz="1400" dirty="0" smtClean="0"/>
              <a:t>; 3 место в теоретическом туре - Смоленцев Артем; (16-18 мая 2024)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/>
              <a:t>3 общекомандное место на международной олимпиаде по морфологии (анатомия и гистология), организованной НГМУ (декабрь 2024)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/>
              <a:t>VIII Открытая студенческая олимпиада по анатомии на базе Первого Санкт-Петербургского государственного медицинского университета имени академика И. П. Павлова. Храмов Артём – 1 место в конкурсе «Своя игра» на столе Пирогова</a:t>
            </a:r>
            <a:br>
              <a:rPr lang="ru-RU" sz="1400" dirty="0" smtClean="0"/>
            </a:br>
            <a:r>
              <a:rPr lang="ru-RU" sz="1400" dirty="0" smtClean="0"/>
              <a:t>Смирнова Наталья – 3 место в практическом туре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/>
              <a:t>11 октября 2025 года на базе медицинского факультета ФГБОУ ВО "Чувашский государственный университет им. И.Н. Ульянова" состоялась VIII Всероссийская студенческая олимпиада по анатомии человека. По результатам олимпиады команда </a:t>
            </a:r>
            <a:r>
              <a:rPr lang="ru-RU" sz="1400" dirty="0" err="1" smtClean="0"/>
              <a:t>МарГУ</a:t>
            </a:r>
            <a:r>
              <a:rPr lang="ru-RU" sz="1400" dirty="0" smtClean="0"/>
              <a:t> заняла III место в анатомическом </a:t>
            </a:r>
            <a:r>
              <a:rPr lang="ru-RU" sz="1400" dirty="0" err="1" smtClean="0"/>
              <a:t>квизе</a:t>
            </a:r>
            <a:endParaRPr lang="ru-RU" sz="1400" b="1" dirty="0" smtClean="0"/>
          </a:p>
        </p:txBody>
      </p:sp>
      <p:pic>
        <p:nvPicPr>
          <p:cNvPr id="11" name="Рисунок 10" descr="Gm95zd5WliC9viCgEw5ESoTUoRBHHtLlBCDf2hJt4gONHoLAG4gyKYIJIWgYSFNLh_wHQ_yaEAuWx6bgRJ_ADTA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4536" y="1067887"/>
            <a:ext cx="2407920" cy="1805941"/>
          </a:xfrm>
          <a:prstGeom prst="rect">
            <a:avLst/>
          </a:prstGeom>
        </p:spPr>
      </p:pic>
      <p:pic>
        <p:nvPicPr>
          <p:cNvPr id="16" name="Рисунок 15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4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  <p:pic>
        <p:nvPicPr>
          <p:cNvPr id="17" name="Рисунок 16" descr="k86v5oP-oYKGbCmiBbtei1Dcd3nXaliHs_C430k6GeZP3ke_rujxRXI094TUNY7uZbsPLUgy1Yp95-ghq_hxg2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77826" y="2754034"/>
            <a:ext cx="2201752" cy="1556707"/>
          </a:xfrm>
          <a:prstGeom prst="rect">
            <a:avLst/>
          </a:prstGeom>
        </p:spPr>
      </p:pic>
      <p:pic>
        <p:nvPicPr>
          <p:cNvPr id="23" name="Рисунок 22" descr="EJER2CMoX9eld8ZAHSZWxRcbEBqi0e8xCFmb_wyhcPSHaG6C4en9MbjV6znob1qM5JWGOPZhw3atK1YbTQZ7Gev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74182" y="4506685"/>
            <a:ext cx="1528354" cy="2037805"/>
          </a:xfrm>
          <a:prstGeom prst="rect">
            <a:avLst/>
          </a:prstGeom>
        </p:spPr>
      </p:pic>
      <p:pic>
        <p:nvPicPr>
          <p:cNvPr id="22" name="Рисунок 21" descr="v0JQQejuUbBmGZmJ6TQ4tzCY15guy42IAopx32ueDaaVSLE-QqmrnjwkIUS0eyWOswSEKm8-XECXn09Gru_lM9Z8.jpg"/>
          <p:cNvPicPr>
            <a:picLocks noChangeAspect="1"/>
          </p:cNvPicPr>
          <p:nvPr/>
        </p:nvPicPr>
        <p:blipFill>
          <a:blip r:embed="rId7" cstate="print"/>
          <a:srcRect t="21717"/>
          <a:stretch>
            <a:fillRect/>
          </a:stretch>
        </p:blipFill>
        <p:spPr>
          <a:xfrm>
            <a:off x="9353006" y="3892731"/>
            <a:ext cx="1927316" cy="2011680"/>
          </a:xfrm>
          <a:prstGeom prst="rect">
            <a:avLst/>
          </a:prstGeom>
        </p:spPr>
      </p:pic>
      <p:pic>
        <p:nvPicPr>
          <p:cNvPr id="24" name="Рисунок 23" descr="OBEsB7qZoUIcX_EkUWv_0lKwJUlky3eVUFJ5k_xpFKqtn5vn37SnB7N7arsG4qHALG3L70KzkC5mWFvkABVxgxV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0126870" y="4963885"/>
            <a:ext cx="1825880" cy="1658983"/>
          </a:xfrm>
          <a:prstGeom prst="rect">
            <a:avLst/>
          </a:prstGeom>
        </p:spPr>
      </p:pic>
      <p:pic>
        <p:nvPicPr>
          <p:cNvPr id="25" name="Рисунок 24" descr="DG7Mg1q9Cl8-hN5S6JRW6n9Q46CX8GFDh9zYJ_W1rJK-4LDfqAE8elWTBmHoQJq-hAe7ppAGnL0UGyFxt2nlmD-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58467" y="1240970"/>
            <a:ext cx="2665865" cy="1776549"/>
          </a:xfrm>
          <a:prstGeom prst="rect">
            <a:avLst/>
          </a:prstGeom>
        </p:spPr>
      </p:pic>
      <p:pic>
        <p:nvPicPr>
          <p:cNvPr id="21" name="Рисунок 20" descr="13nb1YekdmsIrcxM12LfxX7pBVahJc2zazancRMBdRIiz-YPrfoKqjAvQKfbfHbkyPeNrrKa6Mqk7fYvGznfBt5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640389" y="2419894"/>
            <a:ext cx="2172788" cy="16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157289" y="134429"/>
            <a:ext cx="7738312" cy="6667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обеды студентов</a:t>
            </a:r>
            <a:endParaRPr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576649" y="561703"/>
            <a:ext cx="658203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ru-RU" sz="1400" b="1" dirty="0" smtClean="0"/>
              <a:t>ПЕДИАТРИЯ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/>
              <a:t>Олимпиада Приволжского ФО по педиатрии г.Уфа. 1 общекомандное место (17 февраля 2024)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1400" dirty="0" smtClean="0"/>
              <a:t>Команда Медицинского института </a:t>
            </a:r>
            <a:r>
              <a:rPr lang="ru-RU" sz="1400" dirty="0" err="1" smtClean="0"/>
              <a:t>МарГУ</a:t>
            </a:r>
            <a:r>
              <a:rPr lang="ru-RU" sz="1400" dirty="0" smtClean="0"/>
              <a:t> “</a:t>
            </a:r>
            <a:r>
              <a:rPr lang="ru-RU" sz="1400" dirty="0" err="1" smtClean="0"/>
              <a:t>Reborn</a:t>
            </a:r>
            <a:r>
              <a:rPr lang="ru-RU" sz="1400" dirty="0" smtClean="0"/>
              <a:t>” приняла участие в финале Олимпиады по педиатрии и </a:t>
            </a:r>
            <a:r>
              <a:rPr lang="ru-RU" sz="1400" dirty="0" err="1" smtClean="0"/>
              <a:t>неонатологии</a:t>
            </a:r>
            <a:r>
              <a:rPr lang="ru-RU" sz="1400" dirty="0" smtClean="0"/>
              <a:t> в городе Ярославль. (18-19 октября 2024)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1400" dirty="0" smtClean="0"/>
              <a:t>Студентка 6 курса нашего института </a:t>
            </a:r>
            <a:r>
              <a:rPr lang="ru-RU" sz="1400" dirty="0" err="1" smtClean="0"/>
              <a:t>Габдулвалеева</a:t>
            </a:r>
            <a:r>
              <a:rPr lang="ru-RU" sz="1400" dirty="0" smtClean="0"/>
              <a:t> Ландыш признана знатоком педиатрии на VIII Олимпиаде по педиатрии! Олимпиада прошла на базе РНИМУ </a:t>
            </a:r>
            <a:r>
              <a:rPr lang="ru-RU" sz="1400" dirty="0" err="1" smtClean="0"/>
              <a:t>им.Н.И.Пирогова</a:t>
            </a:r>
            <a:r>
              <a:rPr lang="ru-RU" sz="1400" dirty="0" smtClean="0"/>
              <a:t> в рамках X Всероссийской конференции студентов и молодых ученых с международным участием «Педиатрические чтения».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sz="1400" dirty="0" smtClean="0"/>
              <a:t>I Всероссийской научно-практической Олимпиаде по педиатрии «</a:t>
            </a:r>
            <a:r>
              <a:rPr lang="ru-RU" sz="1400" dirty="0" err="1" smtClean="0"/>
              <a:t>Педиятрика</a:t>
            </a:r>
            <a:r>
              <a:rPr lang="ru-RU" sz="1400" dirty="0" smtClean="0"/>
              <a:t>». 2 общекомандное место (4-5 апреля 2024)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sz="1400" dirty="0" smtClean="0"/>
              <a:t>IV Международная предметная олимпиада «Последователи Авиценны», организованная Ташкентской Медицинской Академией. </a:t>
            </a:r>
            <a:r>
              <a:rPr lang="ru-RU" sz="1400" dirty="0" err="1" smtClean="0"/>
              <a:t>Габдулвалеева</a:t>
            </a:r>
            <a:r>
              <a:rPr lang="ru-RU" sz="1400" dirty="0" smtClean="0"/>
              <a:t> Ландыш стала победителем по пропедевтике детских болезней (16 апреля 2024)</a:t>
            </a:r>
            <a:endParaRPr lang="ru-RU" sz="1400" b="1" dirty="0" smtClean="0"/>
          </a:p>
          <a:p>
            <a:pPr marL="457200" indent="-457200"/>
            <a:endParaRPr lang="ru-RU" sz="1400" b="1" dirty="0" smtClean="0"/>
          </a:p>
          <a:p>
            <a:pPr marL="457200" indent="-457200"/>
            <a:r>
              <a:rPr lang="ru-RU" sz="1400" b="1" dirty="0" smtClean="0"/>
              <a:t>ТЕРАПИЯ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/>
              <a:t>Победа команды во II Всероссийской олимпиаде терапевтических наук-2024 в Тюменском Государственном Медицинском Университете. (апрель 2024)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/>
              <a:t>Студент Медицинского института, Бабу </a:t>
            </a:r>
            <a:r>
              <a:rPr lang="ru-RU" sz="1400" dirty="0" err="1" smtClean="0"/>
              <a:t>Редди</a:t>
            </a:r>
            <a:r>
              <a:rPr lang="ru-RU" sz="1400" dirty="0" smtClean="0"/>
              <a:t> </a:t>
            </a:r>
            <a:r>
              <a:rPr lang="ru-RU" sz="1400" dirty="0" err="1" smtClean="0"/>
              <a:t>Литхиш</a:t>
            </a:r>
            <a:r>
              <a:rPr lang="ru-RU" sz="1400" dirty="0" smtClean="0"/>
              <a:t> </a:t>
            </a:r>
            <a:r>
              <a:rPr lang="ru-RU" sz="1400" dirty="0" err="1" smtClean="0"/>
              <a:t>Редди</a:t>
            </a:r>
            <a:r>
              <a:rPr lang="ru-RU" sz="1400" dirty="0" smtClean="0"/>
              <a:t>, занял почетное 3 место в Международном </a:t>
            </a:r>
            <a:r>
              <a:rPr lang="ru-RU" sz="1400" dirty="0" err="1" smtClean="0"/>
              <a:t>онлайн-конкурсе</a:t>
            </a:r>
            <a:r>
              <a:rPr lang="ru-RU" sz="1400" dirty="0" smtClean="0"/>
              <a:t> по терапии (внутренним болезням), организованном Северо-Западным государственным медицинским университетом имени И. И. Мечникова (г. Санкт-Петербург)(апрель 2025)</a:t>
            </a:r>
          </a:p>
          <a:p>
            <a:pPr marL="457200" indent="-457200"/>
            <a:endParaRPr lang="ru-RU" sz="1600" dirty="0" smtClean="0"/>
          </a:p>
        </p:txBody>
      </p:sp>
      <p:pic>
        <p:nvPicPr>
          <p:cNvPr id="7" name="Рисунок 6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3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  <p:pic>
        <p:nvPicPr>
          <p:cNvPr id="8" name="Рисунок 7" descr="rVtztU8OX2xGk-dZubr4To_nNjypwML5ySK8wLI6KCzhb2NCo3TGH0AGAipqLlpqHasTBbMQS870gvAOOs8jud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5244" y="1149532"/>
            <a:ext cx="2432790" cy="1621226"/>
          </a:xfrm>
          <a:prstGeom prst="rect">
            <a:avLst/>
          </a:prstGeom>
        </p:spPr>
      </p:pic>
      <p:pic>
        <p:nvPicPr>
          <p:cNvPr id="11" name="Рисунок 10" descr="BzffwRopyp5Vuc_XIA8rxvLXBqYyWNV0m8HuDp5xk70x0oPvpBPJw21ogJGkiJIxxx4StxOkbJQt1M57LjFKGr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70758" y="1358537"/>
            <a:ext cx="1739193" cy="3069771"/>
          </a:xfrm>
          <a:prstGeom prst="rect">
            <a:avLst/>
          </a:prstGeom>
        </p:spPr>
      </p:pic>
      <p:pic>
        <p:nvPicPr>
          <p:cNvPr id="14" name="Рисунок 13" descr="W9sFYztSxmQGSKrQwoEtRkQTt8YPEr6QeIYC50RbLhlG1b8aSXZLJDLSDPfbaYok-jO5-9zNR-luFEM3SoEGU3J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9040" y="2589709"/>
            <a:ext cx="2799806" cy="2099855"/>
          </a:xfrm>
          <a:prstGeom prst="rect">
            <a:avLst/>
          </a:prstGeom>
        </p:spPr>
      </p:pic>
      <p:pic>
        <p:nvPicPr>
          <p:cNvPr id="16" name="Рисунок 15" descr="hQX8FqJ8TbRkafH5Y_6MAkJdShSumiyXR5VkKLPdWsM2ZtHGPFtbMMXnXoSXsCN3H9WcL3iCmDXL8aSuDDZ8zM-e.jpg"/>
          <p:cNvPicPr>
            <a:picLocks noChangeAspect="1"/>
          </p:cNvPicPr>
          <p:nvPr/>
        </p:nvPicPr>
        <p:blipFill>
          <a:blip r:embed="rId7" cstate="print"/>
          <a:srcRect l="70495" t="12548" r="4019" b="18662"/>
          <a:stretch>
            <a:fillRect/>
          </a:stretch>
        </p:blipFill>
        <p:spPr>
          <a:xfrm>
            <a:off x="10380616" y="4346357"/>
            <a:ext cx="1602378" cy="2263448"/>
          </a:xfrm>
          <a:prstGeom prst="rect">
            <a:avLst/>
          </a:prstGeom>
        </p:spPr>
      </p:pic>
      <p:pic>
        <p:nvPicPr>
          <p:cNvPr id="17" name="Рисунок 16" descr="jpFardYhUD6o6eD3eftERpaI9Oqz_JVtCARMVXV5f-Zi0YJq192Qz7dCJyGMABli4CQW8UKv8mk7wQbXbCfyR2R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1291" y="4408715"/>
            <a:ext cx="2917371" cy="218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60659" y="226314"/>
            <a:ext cx="7738312" cy="6667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обеды студентов</a:t>
            </a:r>
            <a:endParaRPr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634952" y="786227"/>
            <a:ext cx="656555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ru-RU" sz="1400" b="1" dirty="0" smtClean="0"/>
              <a:t>ГЕРИАТРИЯ: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/>
              <a:t>12 по 14 мая 2025 года в Москве прошел I Форум «Технологии долголетия», посвященный реализации национальных проектов «Продолжительная и активная жизнь», «Семья» и «Технологии здоровья».</a:t>
            </a:r>
            <a:endParaRPr lang="ru-RU" sz="1400" b="1" dirty="0" smtClean="0"/>
          </a:p>
          <a:p>
            <a:pPr marL="457200" indent="-457200">
              <a:buFont typeface="+mj-lt"/>
              <a:buAutoNum type="arabicPeriod"/>
            </a:pPr>
            <a:endParaRPr lang="ru-RU" sz="1400" b="1" dirty="0" smtClean="0"/>
          </a:p>
          <a:p>
            <a:pPr marL="457200" indent="-457200"/>
            <a:r>
              <a:rPr lang="ru-RU" sz="1400" b="1" dirty="0" smtClean="0"/>
              <a:t>ПРОЧЕЕ:</a:t>
            </a: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Студенты Медицинского института - победители и призёры Регионального этапа Российской национальной премии «Студент года - 2024» среди вузов! Номинация «Общественник года»: Ландыш </a:t>
            </a:r>
            <a:r>
              <a:rPr lang="ru-RU" sz="1400" dirty="0" err="1" smtClean="0"/>
              <a:t>Габдулвалеева</a:t>
            </a:r>
            <a:r>
              <a:rPr lang="ru-RU" sz="1400" dirty="0" smtClean="0"/>
              <a:t> — лауреат I степени; Номинация «Иностранный студент года»: </a:t>
            </a:r>
            <a:r>
              <a:rPr lang="ru-RU" sz="1400" dirty="0" err="1" smtClean="0"/>
              <a:t>Маниш</a:t>
            </a:r>
            <a:r>
              <a:rPr lang="ru-RU" sz="1400" dirty="0" smtClean="0"/>
              <a:t> </a:t>
            </a:r>
            <a:r>
              <a:rPr lang="ru-RU" sz="1400" dirty="0" err="1" smtClean="0"/>
              <a:t>Ландаге</a:t>
            </a:r>
            <a:r>
              <a:rPr lang="ru-RU" sz="1400" dirty="0" smtClean="0"/>
              <a:t> — лауреат III степени; Номинация «Добровольческое объединение года»: РО ВОД «Волонтёры-медики» Республики Марий Эл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Гран-при специального открытого трека «Студент года. Медики»  Ландыш </a:t>
            </a:r>
            <a:r>
              <a:rPr lang="ru-RU" sz="1400" dirty="0" err="1" smtClean="0"/>
              <a:t>Габдулвалеева</a:t>
            </a:r>
            <a:r>
              <a:rPr lang="ru-RU" sz="1400" dirty="0" smtClean="0"/>
              <a:t> (ноябрь 2024)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Межрегиональная научно-образовательная конференция с международным участием «Пациент, врач, лекарство» (2024): Диплом I степени: </a:t>
            </a:r>
            <a:r>
              <a:rPr lang="ru-RU" sz="1400" dirty="0" err="1" smtClean="0"/>
              <a:t>Косимова</a:t>
            </a:r>
            <a:r>
              <a:rPr lang="ru-RU" sz="1400" dirty="0" smtClean="0"/>
              <a:t> Н.Ш., </a:t>
            </a:r>
            <a:r>
              <a:rPr lang="ru-RU" sz="1400" dirty="0" err="1" smtClean="0"/>
              <a:t>Ещанов</a:t>
            </a:r>
            <a:r>
              <a:rPr lang="ru-RU" sz="1400" dirty="0" smtClean="0"/>
              <a:t> Р.Б. Диплом II степени: Данилова М.С. Диплом II степени: </a:t>
            </a:r>
            <a:r>
              <a:rPr lang="ru-RU" sz="1400" dirty="0" err="1" smtClean="0"/>
              <a:t>Завиткевич</a:t>
            </a:r>
            <a:r>
              <a:rPr lang="ru-RU" sz="1400" dirty="0" smtClean="0"/>
              <a:t> Г.  Диплом III степени: Ухова Э.С.</a:t>
            </a:r>
          </a:p>
          <a:p>
            <a:pPr marL="342900" indent="-342900">
              <a:buFont typeface="+mj-lt"/>
              <a:buAutoNum type="arabicPeriod"/>
            </a:pPr>
            <a:endParaRPr lang="ru-RU" sz="14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Георгий </a:t>
            </a:r>
            <a:r>
              <a:rPr lang="ru-RU" sz="1400" dirty="0" err="1" smtClean="0"/>
              <a:t>Завиткевич</a:t>
            </a:r>
            <a:r>
              <a:rPr lang="ru-RU" sz="1400" dirty="0" smtClean="0"/>
              <a:t> удостоен диплома 3 степени за доклад «ВЫБОР ДОСТАВОЧНОГО УСТРОЙСТВА ПРИ ХОБЛ: СРАВНЕНИЕ ЗНАНИЙ ВРАЧЕЙ И СТУДЕНТОВ ПО ДАННЫМ ИССЛЕДОВАНИЯ ASCO-III». XXI Международный </a:t>
            </a:r>
            <a:r>
              <a:rPr lang="ru-RU" sz="1400" dirty="0" err="1" smtClean="0"/>
              <a:t>Бурденковский</a:t>
            </a:r>
            <a:r>
              <a:rPr lang="ru-RU" sz="1400" dirty="0" smtClean="0"/>
              <a:t> научный конгресс, посвященный 80-летию Победы в Великой Отечественной войне и Единству в борьбе с нацизмом</a:t>
            </a:r>
            <a:endParaRPr lang="ru-RU" sz="1400" b="1" dirty="0" smtClean="0"/>
          </a:p>
        </p:txBody>
      </p:sp>
      <p:pic>
        <p:nvPicPr>
          <p:cNvPr id="7" name="Рисунок 6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3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  <p:pic>
        <p:nvPicPr>
          <p:cNvPr id="8" name="Рисунок 7" descr="n_atHbIOhNwjKu7thj5pe3ZV_HrR_LkeCd82SVSNjABeRxKUyjOFTj13F5RpA0gXYSPJdV-zELi0AEJeb5OjHMS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8128" y="2468879"/>
            <a:ext cx="2763872" cy="1841862"/>
          </a:xfrm>
          <a:prstGeom prst="rect">
            <a:avLst/>
          </a:prstGeom>
        </p:spPr>
      </p:pic>
      <p:pic>
        <p:nvPicPr>
          <p:cNvPr id="10" name="Рисунок 9" descr="7mPjD5cO7i1KYYWEwz2SLOGT4MAyYbpYkgQBzhV_KZJ_2-_ap9EL1wbVdIAEmjzd2ZlxQvbtr1j0lbn4pvXGb3i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302" y="1097280"/>
            <a:ext cx="2792940" cy="1861233"/>
          </a:xfrm>
          <a:prstGeom prst="rect">
            <a:avLst/>
          </a:prstGeom>
        </p:spPr>
      </p:pic>
      <p:pic>
        <p:nvPicPr>
          <p:cNvPr id="11" name="Рисунок 10" descr="BwCpJXceHAHLY5D5vivadkBc8yKSfl5q5Wqm7kaxTzz3eijzM69cex0QJZjXgmLouIMDphOkEVaqESVuWP8Je3P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0307" y="2756262"/>
            <a:ext cx="1498963" cy="1998617"/>
          </a:xfrm>
          <a:prstGeom prst="rect">
            <a:avLst/>
          </a:prstGeom>
        </p:spPr>
      </p:pic>
      <p:pic>
        <p:nvPicPr>
          <p:cNvPr id="14" name="Рисунок 13" descr="4Z4U-B0ArWtWPf8qa_LGyw8CZaz0eMKq7StLsA6glxF_heO_ONX_TKHh8Hlu7-tmUDm19-4cNcyNBLFt7LCh7Go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26433" y="4415246"/>
            <a:ext cx="2812869" cy="1874514"/>
          </a:xfrm>
          <a:prstGeom prst="rect">
            <a:avLst/>
          </a:prstGeom>
        </p:spPr>
      </p:pic>
      <p:pic>
        <p:nvPicPr>
          <p:cNvPr id="15" name="Рисунок 14" descr="ZfMp_0eBY9Puh6mn84Dqy6wN-7nwQdZH6cXniiz_GP1uPX_T2Rf8qM0Qq5cpVbHz5Np-47rmmT60ATF58vwOHuH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20557" y="4676503"/>
            <a:ext cx="1542716" cy="2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798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студенческих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 по медицинским дисциплинам,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учитываемых в рейтинге университетов стран БРИКС, RAEX-100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 smtClean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 dirty="0"/>
          </a:p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 dirty="0"/>
          </a:p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31404"/>
              </p:ext>
            </p:extLst>
          </p:nvPr>
        </p:nvGraphicFramePr>
        <p:xfrm>
          <a:off x="247598" y="1945584"/>
          <a:ext cx="11560779" cy="268112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38750"/>
                <a:gridCol w="2790826"/>
                <a:gridCol w="3531203"/>
              </a:tblGrid>
              <a:tr h="5455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Всероссийские 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Ответственные лица 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13559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Всероссийская олимпиада студентов «Я—профессионал»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сентябрь-ноябрь (регистрация),</a:t>
                      </a:r>
                      <a:endParaRPr lang="ru-RU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ноябрь-декабрь (отборочный этап),</a:t>
                      </a:r>
                      <a:endParaRPr lang="ru-RU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– апрель (заключительный этап)</a:t>
                      </a:r>
                      <a:endParaRPr lang="ru-RU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Некряченко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Т.С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- старший преподаватель кафедры физиологии и патологии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Рисунок 9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3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11883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студенческих олимпиад, конкурсов по медицинским дисциплинам, рекомендуемых для участия обучающихся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 smtClean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38123"/>
              </p:ext>
            </p:extLst>
          </p:nvPr>
        </p:nvGraphicFramePr>
        <p:xfrm>
          <a:off x="571500" y="1528354"/>
          <a:ext cx="11560779" cy="372995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38750"/>
                <a:gridCol w="2790826"/>
                <a:gridCol w="3531203"/>
              </a:tblGrid>
              <a:tr h="79120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Международные</a:t>
                      </a:r>
                      <a:endParaRPr sz="16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+mn-cs"/>
                        </a:rPr>
                        <a:t>Сроки</a:t>
                      </a:r>
                      <a:endParaRPr lang="ru-RU" sz="1800" dirty="0" smtClean="0">
                        <a:latin typeface="Arial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800" dirty="0" smtClean="0">
                          <a:latin typeface="Arial"/>
                          <a:cs typeface="Arial"/>
                        </a:rPr>
                        <a:t>Ответственные лица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69378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 Международная студенческая олимпиада по хирургии</a:t>
                      </a:r>
                    </a:p>
                    <a:p>
                      <a:pPr marL="0" algn="l" defTabSz="914400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 “Новосибирский государственный медицинский университет” Минздрава России</a:t>
                      </a:r>
                    </a:p>
                    <a:p>
                      <a:pPr marL="0" algn="l" defTabSz="914400"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10-12 декабря 2025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Шорников</a:t>
                      </a:r>
                      <a:r>
                        <a:rPr lang="ru-RU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 А.И.,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канд.мед.н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доцент, заведующий кафедрой хирургических болезней 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6937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 Международная студенческая олимпиада по морфологии: анатомии и гистологии человека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"Новосибирский государственный медицинский университет" Минздрава России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2025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Ведерников А.А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канд.биол.н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доцент заведующий кафедрой анатомии, топографической анатомии и оперативной хирургии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3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64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11883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Список студенческих олимпиад,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конкурсов по медицинским дисциплинам,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рекомендуемых для участия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 smtClean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986335"/>
              </p:ext>
            </p:extLst>
          </p:nvPr>
        </p:nvGraphicFramePr>
        <p:xfrm>
          <a:off x="571500" y="1528354"/>
          <a:ext cx="11560779" cy="486025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38750"/>
                <a:gridCol w="2790826"/>
                <a:gridCol w="3531203"/>
              </a:tblGrid>
              <a:tr h="79120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Всероссийские </a:t>
                      </a:r>
                      <a:endParaRPr sz="16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+mn-cs"/>
                        </a:rPr>
                        <a:t>Сроки</a:t>
                      </a:r>
                      <a:endParaRPr lang="ru-RU" sz="1800" dirty="0" smtClean="0">
                        <a:latin typeface="Arial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800" dirty="0" smtClean="0">
                          <a:latin typeface="Arial"/>
                          <a:cs typeface="Arial"/>
                        </a:rPr>
                        <a:t>Ответственные лица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693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 Всероссийская Олимпиада по терапии с международным участием</a:t>
                      </a:r>
                      <a:endParaRPr lang="ru-RU" sz="16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СЗГМУ им. И.И. Мечникова Минздрава России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25-27 марта 2026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+mn-lt"/>
                          <a:cs typeface="Arial" panose="020B0604020202020204" pitchFamily="34" charset="0"/>
                        </a:rPr>
                        <a:t>Командышко</a:t>
                      </a: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 Т.А.</a:t>
                      </a:r>
                      <a:r>
                        <a:rPr lang="ru-RU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baseline="0" dirty="0" smtClean="0">
                          <a:latin typeface="+mn-lt"/>
                          <a:cs typeface="Arial" panose="020B0604020202020204" pitchFamily="34" charset="0"/>
                        </a:rPr>
                        <a:t>старший преподаватель кафедры внутренних болезней №2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693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Всероссийская олимпиада по геронтологии гериатрии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Российский геронтологический научно-клинический центр, Москва</a:t>
                      </a:r>
                      <a:endParaRPr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 2026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+mn-lt"/>
                          <a:cs typeface="Arial" panose="020B0604020202020204" pitchFamily="34" charset="0"/>
                        </a:rPr>
                        <a:t>Командышко</a:t>
                      </a: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 Т.А.</a:t>
                      </a:r>
                      <a:r>
                        <a:rPr lang="ru-RU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baseline="0" dirty="0" smtClean="0">
                          <a:latin typeface="+mn-lt"/>
                          <a:cs typeface="Arial" panose="020B0604020202020204" pitchFamily="34" charset="0"/>
                        </a:rPr>
                        <a:t>старший преподаватель кафедры внутренних болезней №2</a:t>
                      </a:r>
                      <a:endParaRPr lang="ru-RU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302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Всероссийская кардиологическая олимпиада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ФГБУ НМИЦ им. В. А.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Алмазова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Минздрава России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+mn-lt"/>
                          <a:cs typeface="Arial" panose="020B0604020202020204" pitchFamily="34" charset="0"/>
                        </a:rPr>
                        <a:t>Командышко</a:t>
                      </a: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 Т.А.</a:t>
                      </a:r>
                      <a:r>
                        <a:rPr lang="ru-RU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baseline="0" dirty="0" smtClean="0">
                          <a:latin typeface="+mn-lt"/>
                          <a:cs typeface="Arial" panose="020B0604020202020204" pitchFamily="34" charset="0"/>
                        </a:rPr>
                        <a:t>старший преподаватель кафедры внутренних болезней №2</a:t>
                      </a:r>
                      <a:endParaRPr lang="ru-RU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3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64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13325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Список студенческих олимпиад,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конкурсов по медицинским дисциплинам,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рекомендуемых для участия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 smtClean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67303"/>
              </p:ext>
            </p:extLst>
          </p:nvPr>
        </p:nvGraphicFramePr>
        <p:xfrm>
          <a:off x="571500" y="1528354"/>
          <a:ext cx="11560779" cy="417040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38750"/>
                <a:gridCol w="2790826"/>
                <a:gridCol w="3531203"/>
              </a:tblGrid>
              <a:tr h="59543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Всероссийские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+mn-cs"/>
                        </a:rPr>
                        <a:t>Сроки</a:t>
                      </a:r>
                      <a:endParaRPr lang="ru-RU" sz="1800" dirty="0" smtClean="0">
                        <a:latin typeface="Arial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 smtClean="0">
                          <a:latin typeface="Arial"/>
                          <a:cs typeface="Arial"/>
                        </a:rPr>
                        <a:t>Ответственные лица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35918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 Всероссийская Олимпиада по акушерству и гинекологии им. В.С. Персианинова.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ФГАОУ ВО РНИМУ им. Н.И. Пирогова Минздрава России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 2026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Денисова Т.Г.,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д-р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мед.н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заведующий кафедрой педиатрии, акушерства и гинекологи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7897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Алмазовский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молодежный медицинский форум.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ФГБУ НМИЦ им. В.А.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Алмазова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Минздрава России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апрель-май 2026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Денисова Т.Г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д-р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мед.н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заведующий кафедрой педиатрии, акушерства и гинекологи</a:t>
                      </a:r>
                    </a:p>
                    <a:p>
                      <a:endParaRPr lang="ru-RU" sz="1600" b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0433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VIII Всероссийская студенческая олимпиада по анатомии человека.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«Чувашский государственный университет имени И.Н. Ульянова»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 2025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Ведерников А.А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канд.биол.н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заведующий кафедрой анатомии, топографической анатомии и оперативной хирургии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3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664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13325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Список студенческих олимпиад,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конкурсов по медицинским дисциплинам,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рекомендуемых для участия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 smtClean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483907"/>
              </p:ext>
            </p:extLst>
          </p:nvPr>
        </p:nvGraphicFramePr>
        <p:xfrm>
          <a:off x="386785" y="1491285"/>
          <a:ext cx="10903808" cy="533185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941045"/>
                <a:gridCol w="2632230"/>
                <a:gridCol w="3330533"/>
              </a:tblGrid>
              <a:tr h="65035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Всероссийские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+mn-cs"/>
                        </a:rPr>
                        <a:t>Сроки</a:t>
                      </a:r>
                      <a:endParaRPr lang="ru-RU" sz="1800" dirty="0" smtClean="0">
                        <a:latin typeface="Arial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 smtClean="0">
                          <a:latin typeface="Arial"/>
                          <a:cs typeface="Arial"/>
                        </a:rPr>
                        <a:t>Ответственные лица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922399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Открытая студенческая олимпиада по анатомии человека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ФГОБОУ ВО «Первый Санкт-Петербургский государственный медицинский университет имени академика И.П. Павлова»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Ведерников А.А.,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канд.биол.н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заведующий кафедрой анатомии, топографической анатомии и оперативной хирургии</a:t>
                      </a:r>
                      <a:endParaRPr lang="ru-RU" sz="1400" dirty="0"/>
                    </a:p>
                  </a:txBody>
                  <a:tcPr/>
                </a:tc>
              </a:tr>
              <a:tr h="92239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Всероссийская олимпиада студентов- медиков "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Медикал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квест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ФГАОУ ВО "Казанский (Приволжский) федеральный университет"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ноябрь 2025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Шорников А.И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канд.мед.н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доцент, заведующий кафедрой хирургических болезней </a:t>
                      </a:r>
                      <a:endParaRPr lang="ru-RU" sz="1400" dirty="0"/>
                    </a:p>
                  </a:txBody>
                  <a:tcPr/>
                </a:tc>
              </a:tr>
              <a:tr h="78005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Всероссийская студенческая олимпиада по хирургии имени академика М.И. Перельмана (региональный этап).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“Пензенский государственный университет”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декабрь 2025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Шорников А.И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канд.мед.н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доцент, заведующий кафедрой хирургических болезней </a:t>
                      </a:r>
                      <a:endParaRPr lang="ru-RU" sz="1400" dirty="0"/>
                    </a:p>
                  </a:txBody>
                  <a:tcPr/>
                </a:tc>
              </a:tr>
              <a:tr h="196381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Всероссийской олимпиады с международным участием «Оперативная хирургия органов малого таза».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“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Тюменьский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государственный медицинский университет”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Олимпиада с международным участием «Новые хирургические вызовы России-25», Уфа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ноябрь-декабрь 2025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22-24 мая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Шорников А.И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канд.мед.н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доцент, заведующий кафедрой хирургических болезней 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Шорников А.И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канд.мед.н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доцент, заведующий кафедрой хирургических болезней </a:t>
                      </a:r>
                      <a:endParaRPr lang="ru-RU" sz="1400" dirty="0" smtClean="0"/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3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664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13325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Список студенческих олимпиад,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конкурсов по медицинским дисциплинам,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рекомендуемых для участия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 smtClean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577078"/>
              </p:ext>
            </p:extLst>
          </p:nvPr>
        </p:nvGraphicFramePr>
        <p:xfrm>
          <a:off x="571500" y="1489165"/>
          <a:ext cx="11340414" cy="512205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750143"/>
                <a:gridCol w="2792627"/>
                <a:gridCol w="3797644"/>
              </a:tblGrid>
              <a:tr h="4055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Внутренняя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+mn-cs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 smtClean="0">
                          <a:latin typeface="Arial"/>
                          <a:cs typeface="Arial"/>
                        </a:rPr>
                        <a:t>Ответственные лица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11034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Внутривузовская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студенческая олимпиадная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декада Медицинского института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11-25 марта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Амирова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Т.Х.,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канд.мед.н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доцент кафедры фундаментальной медицины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Ведерников А.А.,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канд.биол.н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., заведующий кафедрой анатомии, топографической анатомии и оперативной хирургии</a:t>
                      </a:r>
                      <a:endParaRPr lang="ru-RU" sz="1200" dirty="0"/>
                    </a:p>
                  </a:txBody>
                  <a:tcPr/>
                </a:tc>
              </a:tr>
              <a:tr h="549936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История России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февраль-май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Иванов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А.Г.,  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заведующий кафедрой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отечественной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истории</a:t>
                      </a:r>
                    </a:p>
                  </a:txBody>
                  <a:tcPr marL="9525" marR="9525" marT="9525" marB="9525" anchor="ctr"/>
                </a:tc>
              </a:tr>
              <a:tr h="46131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Иностранный язык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февраль-май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2026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Беляева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Т.Н.,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заведующий кафедрой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иноязычной   речевой коммуникации</a:t>
                      </a:r>
                    </a:p>
                  </a:txBody>
                  <a:tcPr marL="9525" marR="9525" marT="9525" marB="9525" anchor="ctr"/>
                </a:tc>
              </a:tr>
              <a:tr h="51898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Философия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февраль-май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2026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Мамонтова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М.С.,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заведующий кафедрой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философии и социально-культурных технологий</a:t>
                      </a:r>
                    </a:p>
                  </a:txBody>
                  <a:tcPr marL="9525" marR="9525" marT="9525" marB="9525" anchor="ctr"/>
                </a:tc>
              </a:tr>
              <a:tr h="51898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Экономика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февраль-май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2026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Таныгина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  О.А., </a:t>
                      </a:r>
                      <a:r>
                        <a:rPr lang="ru-RU" sz="1200" b="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и.о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зав. кафедрой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экономики и маркетинга</a:t>
                      </a:r>
                    </a:p>
                  </a:txBody>
                  <a:tcPr marL="9525" marR="9525" marT="9525" marB="9525" anchor="ctr"/>
                </a:tc>
              </a:tr>
              <a:tr h="51898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Русский язык и культура речи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февраль-май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Карташова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 Е.П.,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заведующий кафедрой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русского языка и литературы</a:t>
                      </a:r>
                    </a:p>
                  </a:txBody>
                  <a:tcPr marL="9525" marR="9525" marT="9525" marB="9525" anchor="ctr"/>
                </a:tc>
              </a:tr>
              <a:tr h="51898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Основы российской государственности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февраль-май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Лежнина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  Е.В.,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доцент кафедры всеобщей истории</a:t>
                      </a:r>
                    </a:p>
                  </a:txBody>
                  <a:tcPr marL="9525" marR="9525" marT="9525" marB="9525" anchor="ctr"/>
                </a:tc>
              </a:tr>
              <a:tr h="51898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Правоведение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февраль-май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Мурзанов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  И.А.,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доцент кафедры теории и истории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государства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 права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pic>
        <p:nvPicPr>
          <p:cNvPr id="10" name="Рисунок 9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3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593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6732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кружки МИ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 smtClean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411747"/>
              </p:ext>
            </p:extLst>
          </p:nvPr>
        </p:nvGraphicFramePr>
        <p:xfrm>
          <a:off x="571500" y="1319349"/>
          <a:ext cx="11354200" cy="525126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145139"/>
                <a:gridCol w="2740957"/>
                <a:gridCol w="3468104"/>
              </a:tblGrid>
              <a:tr h="73164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+mn-cs"/>
                        </a:rPr>
                        <a:t>Сроки</a:t>
                      </a:r>
                      <a:endParaRPr lang="ru-RU" sz="1800" dirty="0" smtClean="0">
                        <a:latin typeface="Arial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 smtClean="0">
                          <a:latin typeface="Arial"/>
                          <a:cs typeface="Arial"/>
                        </a:rPr>
                        <a:t>Ответственные лица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42743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dirty="0" smtClean="0">
                          <a:latin typeface="+mn-lt"/>
                          <a:cs typeface="Arial" panose="020B0604020202020204" pitchFamily="34" charset="0"/>
                        </a:rPr>
                        <a:t>Студенческий научный кружок по анатомии человека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 dirty="0" smtClean="0"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https://vk.com/anatomy.club.marsu?from=groups</a:t>
                      </a:r>
                      <a:r>
                        <a:rPr lang="ru-RU" sz="1600" b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сентябрь 2025 - май 2026</a:t>
                      </a:r>
                      <a:endParaRPr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Ведерников А.А.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канд.биол.н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заведующий кафедрой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анатомии, топографической анатомии и оперативной хирургии</a:t>
                      </a:r>
                      <a:endParaRPr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4609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СНК кафедры хирургических болезней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МарГУ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«Эскулап»</a:t>
                      </a:r>
                    </a:p>
                    <a:p>
                      <a:pPr algn="l"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https://vk.com/surgeryclubmarsu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сентябрь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2025 – май 2026</a:t>
                      </a:r>
                      <a:endParaRPr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Шорников А.И.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канд.мед.н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., заведующий кафедрой хирургических болезней Марийского государственного университета, доцент.</a:t>
                      </a:r>
                      <a:endParaRPr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4609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СНК по офтальмологии</a:t>
                      </a:r>
                    </a:p>
                    <a:p>
                      <a:pPr algn="l"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https://vk.com/marsu_ophthalm?from=groups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сентябрь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2025 – май 2026</a:t>
                      </a:r>
                      <a:endParaRPr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Акберова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Г.Э.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канд.мед.н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., доцент кафедры хирургических болезней </a:t>
                      </a:r>
                      <a:endParaRPr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6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56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6732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кружки МИ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 smtClean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49038"/>
              </p:ext>
            </p:extLst>
          </p:nvPr>
        </p:nvGraphicFramePr>
        <p:xfrm>
          <a:off x="571500" y="1319350"/>
          <a:ext cx="11354200" cy="514935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145139"/>
                <a:gridCol w="2740957"/>
                <a:gridCol w="3468104"/>
              </a:tblGrid>
              <a:tr h="6113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+mn-cs"/>
                        </a:rPr>
                        <a:t>Сроки</a:t>
                      </a:r>
                      <a:endParaRPr lang="ru-RU" sz="1800" dirty="0" smtClean="0">
                        <a:latin typeface="Arial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 smtClean="0">
                          <a:latin typeface="Arial"/>
                          <a:cs typeface="Arial"/>
                        </a:rPr>
                        <a:t>Ответственные лица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7595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СНК по педиатрии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 dirty="0" smtClean="0"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https://vk.com/child.disease.marsu?from=groups</a:t>
                      </a:r>
                      <a:r>
                        <a:rPr lang="ru-RU" sz="1600" b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сентябрь 2025 - май 2026</a:t>
                      </a:r>
                      <a:endParaRPr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Челядникова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Ю.А.,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преподаватель кафедры анатомии, топографической анатомии и оперативной хирургии; ординатор специальности «Педиатрия»</a:t>
                      </a:r>
                      <a:endParaRPr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7485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СНК по терапии</a:t>
                      </a:r>
                    </a:p>
                    <a:p>
                      <a:pPr algn="l"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https://vk.com/therapy.team?from=groups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сентябрь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2025 – май 2026</a:t>
                      </a:r>
                      <a:endParaRPr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Староста: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Храмов А.А.,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студент 5 курса специальности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31.05.01 Лечебное дело</a:t>
                      </a:r>
                      <a:endParaRPr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7485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СНК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по гериатрии</a:t>
                      </a:r>
                    </a:p>
                    <a:p>
                      <a:pPr algn="l"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https://vk.com/geriatricsclub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сентябрь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2025 – май 2026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Командышко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Т.А.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baseline="0" dirty="0" smtClean="0">
                          <a:latin typeface="+mn-lt"/>
                          <a:cs typeface="Arial" panose="020B0604020202020204" pitchFamily="34" charset="0"/>
                        </a:rPr>
                        <a:t>старший преподаватель кафедры внутренних болезней №2</a:t>
                      </a:r>
                      <a:endParaRPr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6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56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1502</Words>
  <Application>Microsoft Office PowerPoint</Application>
  <DocSecurity>0</DocSecurity>
  <PresentationFormat>Широкоэкранный</PresentationFormat>
  <Paragraphs>248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Times New Roman</vt:lpstr>
      <vt:lpstr>Verdana</vt:lpstr>
      <vt:lpstr>Calibri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Бобкина Юлия Геннадьевна</cp:lastModifiedBy>
  <cp:revision>195</cp:revision>
  <dcterms:created xsi:type="dcterms:W3CDTF">2021-07-15T12:03:34Z</dcterms:created>
  <dcterms:modified xsi:type="dcterms:W3CDTF">2025-10-27T08:36:37Z</dcterms:modified>
  <dc:identifier/>
  <dc:language/>
  <cp:version/>
</cp:coreProperties>
</file>