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7" r:id="rId6"/>
    <p:sldId id="278" r:id="rId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A111915-BE36-4E01-A7E5-04B1672EAD32}" styleName="Светлый стиль 2 —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4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346DA7-549E-4F58-939F-F8EB4345D5C7}" type="datetimeFigureOut">
              <a:rPr lang="ru-RU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51D432A-D135-4954-8559-2B6A9DE81B6A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Графика, синий, пиксель&#10;&#10;Контент, сгенерированный ИИ, может содержать ошибки.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/>
        </p:blipFill>
        <p:spPr bwMode="auto">
          <a:xfrm>
            <a:off x="592" y="0"/>
            <a:ext cx="12191408" cy="6858334"/>
          </a:xfrm>
          <a:prstGeom prst="rect">
            <a:avLst/>
          </a:prstGeom>
        </p:spPr>
      </p:pic>
      <p:sp>
        <p:nvSpPr>
          <p:cNvPr id="2" name="Заголовок 6"/>
          <p:cNvSpPr txBox="1"/>
          <p:nvPr/>
        </p:nvSpPr>
        <p:spPr bwMode="auto">
          <a:xfrm>
            <a:off x="623888" y="587142"/>
            <a:ext cx="10010982" cy="219394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  <a:latin typeface="+mn-lt"/>
              </a:rPr>
              <a:t>Олимпиады, конкурсы, соревнования, состязания и иные мероприятия, направленные на выявление учебных достижений </a:t>
            </a:r>
          </a:p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  <a:latin typeface="+mn-lt"/>
              </a:rPr>
              <a:t>Факультет иностранных языков</a:t>
            </a:r>
            <a:endParaRPr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Заголовок 6"/>
          <p:cNvSpPr txBox="1"/>
          <p:nvPr/>
        </p:nvSpPr>
        <p:spPr bwMode="auto">
          <a:xfrm>
            <a:off x="3895596" y="2881298"/>
            <a:ext cx="5460159" cy="24416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200" dirty="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Координатор образовательных испытаний – Шестакова Ольга Борисовна, доцент кафедры английской филологии</a:t>
            </a:r>
          </a:p>
          <a:p>
            <a:pPr>
              <a:defRPr/>
            </a:pPr>
            <a:endParaRPr lang="ru-RU" sz="2200" dirty="0">
              <a:solidFill>
                <a:schemeClr val="bg1">
                  <a:lumMod val="75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634870" y="277578"/>
            <a:ext cx="962861" cy="1090459"/>
          </a:xfrm>
          <a:prstGeom prst="rect">
            <a:avLst/>
          </a:prstGeom>
        </p:spPr>
      </p:pic>
      <p:sp>
        <p:nvSpPr>
          <p:cNvPr id="9" name="Заголовок 6"/>
          <p:cNvSpPr txBox="1"/>
          <p:nvPr/>
        </p:nvSpPr>
        <p:spPr bwMode="auto">
          <a:xfrm>
            <a:off x="10222722" y="1454105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1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11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11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sp>
        <p:nvSpPr>
          <p:cNvPr id="12" name="Заголовок 6"/>
          <p:cNvSpPr txBox="1"/>
          <p:nvPr/>
        </p:nvSpPr>
        <p:spPr bwMode="auto">
          <a:xfrm>
            <a:off x="623887" y="2828521"/>
            <a:ext cx="10010982" cy="9590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endParaRPr sz="3200" b="1" dirty="0">
              <a:solidFill>
                <a:schemeClr val="bg1"/>
              </a:solidFill>
              <a:latin typeface="Arial"/>
              <a:ea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7988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учитываемых в рейтинге университетов стран БРИКС, RAEX-100</a:t>
            </a: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27106"/>
              </p:ext>
            </p:extLst>
          </p:nvPr>
        </p:nvGraphicFramePr>
        <p:xfrm>
          <a:off x="255836" y="1499216"/>
          <a:ext cx="11560779" cy="283153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23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1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53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Всероссийские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Ответственные лица </a:t>
                      </a:r>
                      <a:endParaRPr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59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Всероссийская олимпиада студентов «Я—профессионал»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Направление «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Языкознание и литературоведение»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Направление: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Педагогическое образование (основное). Методика преподавания иностранного языка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сентябрь-ноябрь (регистрация),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ноябрь-декабрь (отборочный этап),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– апрель (заключительный этап)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Романова Е.В.,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доцент кафедры романо-германской филологии (немецкий язык),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Русинова Н. В., 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зав. кафедрой романо-германской филологии (французский язык)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Курагина А.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А.,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доцент кафедры английской филологии (английский язык)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Серебрякова М.А.,</a:t>
                      </a:r>
                      <a:r>
                        <a:rPr lang="ru-RU" sz="1400"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доцент кафедры английской филологии </a:t>
                      </a:r>
                      <a:endParaRPr lang="ru-RU" sz="1200"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83284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конкурсов, рекомендуемых для участия обучающихся</a:t>
            </a: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433130"/>
              </p:ext>
            </p:extLst>
          </p:nvPr>
        </p:nvGraphicFramePr>
        <p:xfrm>
          <a:off x="571500" y="2456684"/>
          <a:ext cx="11560779" cy="424278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23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1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797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Международные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Сроки</a:t>
                      </a:r>
                      <a:endParaRPr lang="ru-RU" sz="1800" dirty="0">
                        <a:latin typeface="Arial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800" dirty="0">
                          <a:latin typeface="Arial"/>
                          <a:cs typeface="Arial"/>
                        </a:rPr>
                        <a:t>Ответственные лица 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091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Открытая международная олимпиада студентов и молодых специалистов «RUDN-ON»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2026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+mn-lt"/>
                          <a:cs typeface="Arial" panose="020B0604020202020204" pitchFamily="34" charset="0"/>
                        </a:rPr>
                        <a:t>Романова Е.В., </a:t>
                      </a:r>
                      <a:r>
                        <a:rPr lang="ru-RU" sz="1200" dirty="0">
                          <a:latin typeface="+mn-lt"/>
                          <a:cs typeface="Arial" panose="020B0604020202020204" pitchFamily="34" charset="0"/>
                        </a:rPr>
                        <a:t>доцент кафедры романо-германской филологии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09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конкурс перевода, посвященном 180-летию со дня рождения И.А.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Бодуэна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Куртенэ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июнь 2026 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Флигинских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Е.Е.,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старший преподаватель кафедры английской филологии</a:t>
                      </a:r>
                    </a:p>
                    <a:p>
                      <a:pPr algn="just"/>
                      <a:endParaRPr lang="ru-R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11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студенческий конкурс художественного перевода "Через тернии к звёздам"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июнь 2026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Флигинских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Е.Е.,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старший преподаватель кафедры английской филологии</a:t>
                      </a:r>
                    </a:p>
                    <a:p>
                      <a:pPr algn="just"/>
                      <a:endParaRPr lang="ru-R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11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/>
                        <a:t>Международный фестиваль развития туризма, культуры и образования "I </a:t>
                      </a:r>
                      <a:r>
                        <a:rPr lang="ru-RU" sz="1800" dirty="0" err="1"/>
                        <a:t>love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Russia</a:t>
                      </a:r>
                      <a:r>
                        <a:rPr lang="ru-RU" sz="1800" dirty="0"/>
                        <a:t> – 2026</a:t>
                      </a:r>
                      <a:r>
                        <a:rPr lang="en-US" sz="1800" dirty="0"/>
                        <a:t>” 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>
                          <a:latin typeface="+mn-lt"/>
                          <a:cs typeface="Arial" panose="020B0604020202020204" pitchFamily="34" charset="0"/>
                        </a:rPr>
                        <a:t>Романова Е.В., </a:t>
                      </a:r>
                      <a:r>
                        <a:rPr lang="ru-RU" sz="1200" dirty="0">
                          <a:latin typeface="+mn-lt"/>
                          <a:cs typeface="Arial" panose="020B0604020202020204" pitchFamily="34" charset="0"/>
                        </a:rPr>
                        <a:t>доцент кафедры романо-германской филологии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463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13325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конкурсов, рекомендуемых для участия обучающихся</a:t>
            </a: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142447"/>
              </p:ext>
            </p:extLst>
          </p:nvPr>
        </p:nvGraphicFramePr>
        <p:xfrm>
          <a:off x="386785" y="1176723"/>
          <a:ext cx="11560779" cy="44422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23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1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98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Всероссийские</a:t>
                      </a:r>
                      <a:endParaRPr sz="14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Сроки</a:t>
                      </a:r>
                      <a:endParaRPr lang="ru-RU" sz="1400" dirty="0">
                        <a:latin typeface="Arial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sz="14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Arial"/>
                          <a:cs typeface="Arial"/>
                        </a:rPr>
                        <a:t>Ответственные лица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162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Всероссийский конкурс выпускных квалификационных работ в формате «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Стартап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как диплом»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Март – июнь 2026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latin typeface="+mn-lt"/>
                          <a:cs typeface="Arial" panose="020B0604020202020204" pitchFamily="34" charset="0"/>
                        </a:rPr>
                        <a:t>Трошкова</a:t>
                      </a:r>
                      <a:r>
                        <a:rPr lang="ru-RU" sz="1400" b="1" baseline="0" dirty="0">
                          <a:latin typeface="+mn-lt"/>
                          <a:cs typeface="Arial" panose="020B0604020202020204" pitchFamily="34" charset="0"/>
                        </a:rPr>
                        <a:t> А.О</a:t>
                      </a:r>
                      <a:r>
                        <a:rPr lang="ru-RU" sz="1400" b="1" dirty="0">
                          <a:latin typeface="+mn-lt"/>
                          <a:cs typeface="Arial" panose="020B0604020202020204" pitchFamily="34" charset="0"/>
                        </a:rPr>
                        <a:t>., </a:t>
                      </a:r>
                      <a:r>
                        <a:rPr lang="ru-RU" sz="1400" dirty="0">
                          <a:latin typeface="+mn-lt"/>
                          <a:cs typeface="Arial" panose="020B0604020202020204" pitchFamily="34" charset="0"/>
                        </a:rPr>
                        <a:t>доцент кафедры английской филологии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162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Всероссийская онлайн Олимпиада с международным участием по методике преподавания иностранных языков и культур (ФГБОУ ВО "Удмуртский государственный университет«).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>
                          <a:latin typeface="+mn-lt"/>
                          <a:cs typeface="Arial" panose="020B0604020202020204" pitchFamily="34" charset="0"/>
                        </a:rPr>
                        <a:t>Серебряква</a:t>
                      </a:r>
                      <a:r>
                        <a:rPr lang="ru-RU" sz="1400" dirty="0">
                          <a:latin typeface="+mn-lt"/>
                          <a:cs typeface="Arial" panose="020B0604020202020204" pitchFamily="34" charset="0"/>
                        </a:rPr>
                        <a:t> М.А. доцент кафедры английской филологии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77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i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Внутренние</a:t>
                      </a:r>
                      <a:r>
                        <a:rPr lang="ru-RU" sz="1400" b="1" i="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Сроки</a:t>
                      </a:r>
                      <a:endParaRPr lang="ru-RU" sz="1400" dirty="0">
                        <a:latin typeface="Arial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sz="14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Ответственные лица</a:t>
                      </a:r>
                    </a:p>
                    <a:p>
                      <a:pPr algn="ctr">
                        <a:defRPr/>
                      </a:pPr>
                      <a:endParaRPr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81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История России</a:t>
                      </a:r>
                    </a:p>
                    <a:p>
                      <a:pPr algn="l"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Философия</a:t>
                      </a:r>
                    </a:p>
                    <a:p>
                      <a:pPr algn="l"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Основы российской государственности</a:t>
                      </a:r>
                    </a:p>
                    <a:p>
                      <a:pPr algn="l"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Экономика</a:t>
                      </a:r>
                    </a:p>
                    <a:p>
                      <a:pPr algn="l"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Русский язык и культура речи</a:t>
                      </a:r>
                    </a:p>
                    <a:p>
                      <a:pPr algn="l"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Правоведение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февраль – май 2026 </a:t>
                      </a:r>
                      <a:endParaRPr sz="1400" baseline="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cs typeface="Arial"/>
                        </a:rPr>
                        <a:t>Иванов А.Г.,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Calibri"/>
                          <a:cs typeface="Arial"/>
                        </a:rPr>
                        <a:t> зав. кафедрой отечественной истории</a:t>
                      </a:r>
                    </a:p>
                    <a:p>
                      <a:pPr algn="just">
                        <a:defRPr/>
                      </a:pP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Мамонтова М.С., заведующий кафедрой философии   и   социально-культурных технологий</a:t>
                      </a:r>
                    </a:p>
                    <a:p>
                      <a:pPr algn="just">
                        <a:defRPr/>
                      </a:pPr>
                      <a:r>
                        <a:rPr lang="ru-RU" sz="1200" baseline="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Лежнина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   Е.В., доцент кафедры всеобщей истории</a:t>
                      </a:r>
                    </a:p>
                    <a:p>
                      <a:pPr algn="just">
                        <a:defRPr/>
                      </a:pP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Карташова   Е.П., зав. кафедрой русского языка и литературы</a:t>
                      </a:r>
                    </a:p>
                    <a:p>
                      <a:pPr algn="just">
                        <a:defRPr/>
                      </a:pPr>
                      <a:r>
                        <a:rPr lang="ru-RU" sz="1200" baseline="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Таныгина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 Е.А., зав. кафедрой экономики и маркетинга</a:t>
                      </a:r>
                    </a:p>
                    <a:p>
                      <a:pPr algn="just">
                        <a:defRPr/>
                      </a:pPr>
                      <a:r>
                        <a:rPr lang="ru-RU" sz="1200" baseline="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Мурзанов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Arial"/>
                        </a:rPr>
                        <a:t> И.А., доцент кафедру теории и истории государства и права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40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6732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 кружки факультета иностранных языков</a:t>
            </a:r>
            <a:endParaRPr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7299" y="1676400"/>
            <a:ext cx="8543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EA0A2A"/>
              </a:buClr>
              <a:defRPr/>
            </a:pPr>
            <a:endParaRPr lang="ru-RU" sz="2400" dirty="0"/>
          </a:p>
          <a:p>
            <a:pPr algn="ctr">
              <a:buClr>
                <a:srgbClr val="EA0A2A"/>
              </a:buClr>
              <a:defRPr/>
            </a:pPr>
            <a:endParaRPr sz="2400" dirty="0">
              <a:solidFill>
                <a:schemeClr val="accent1">
                  <a:lumMod val="50000"/>
                </a:schemeClr>
              </a:solidFill>
              <a:latin typeface="Arial"/>
              <a:ea typeface="Verdana"/>
              <a:cs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198517"/>
              </p:ext>
            </p:extLst>
          </p:nvPr>
        </p:nvGraphicFramePr>
        <p:xfrm>
          <a:off x="516835" y="1600473"/>
          <a:ext cx="11224150" cy="3673475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015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0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8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99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Наименование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Сроки</a:t>
                      </a:r>
                      <a:endParaRPr lang="ru-RU" sz="1800" dirty="0">
                        <a:latin typeface="Arial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dirty="0">
                          <a:latin typeface="Arial"/>
                          <a:cs typeface="Arial"/>
                        </a:rPr>
                        <a:t>Ответственные лица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Образовательный кружок «Я – профессионал».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                                                                                            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Направление «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Языкознание и литературоведение»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сентябрь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 – май 2026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Романова Е.В.,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доцент кафедры романо-германской филологии (немецкий язык),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Русинова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Н. В., 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зав. кафедрой романо-германской филологии (французский язык)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Курагина А.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А.,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доцент кафедры английской филологии (английский язык)</a:t>
                      </a:r>
                    </a:p>
                    <a:p>
                      <a:pPr algn="just">
                        <a:defRPr/>
                      </a:pPr>
                      <a:endParaRPr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Образовательный кружок «Я – профессионал».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Направление: 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Педагогическое образование (основное). Методика преподавания иностранного языка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сентябрь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 – май 2026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0" marB="0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Серебрякова М.А.,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 доцент кафедры английской филологии </a:t>
                      </a:r>
                      <a:endParaRPr lang="ru-RU" sz="1200" dirty="0"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>
                        <a:defRPr/>
                      </a:pPr>
                      <a:endParaRPr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623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/>
          <p:nvPr/>
        </p:nvSpPr>
        <p:spPr bwMode="auto">
          <a:xfrm>
            <a:off x="386785" y="343880"/>
            <a:ext cx="7738312" cy="6667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Победы студентов</a:t>
            </a:r>
            <a:endParaRPr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046630" y="149405"/>
            <a:ext cx="562305" cy="636822"/>
          </a:xfrm>
          <a:prstGeom prst="rect">
            <a:avLst/>
          </a:prstGeom>
        </p:spPr>
      </p:pic>
      <p:sp>
        <p:nvSpPr>
          <p:cNvPr id="13" name="Заголовок 6"/>
          <p:cNvSpPr txBox="1"/>
          <p:nvPr/>
        </p:nvSpPr>
        <p:spPr bwMode="auto">
          <a:xfrm>
            <a:off x="10503874" y="857581"/>
            <a:ext cx="1787156" cy="3191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ГОСУДАРСТВЕННЫЙ</a:t>
            </a:r>
            <a:endParaRPr/>
          </a:p>
          <a:p>
            <a:pPr algn="ctr">
              <a:defRPr/>
            </a:pPr>
            <a:r>
              <a:rPr lang="ru-RU" sz="700">
                <a:solidFill>
                  <a:schemeClr val="bg1">
                    <a:lumMod val="75000"/>
                  </a:schemeClr>
                </a:solidFill>
                <a:latin typeface="Arial"/>
                <a:ea typeface="Verdana"/>
                <a:cs typeface="Arial"/>
              </a:rPr>
              <a:t>УНИВЕРСИТЕТ</a:t>
            </a:r>
            <a:endParaRPr/>
          </a:p>
        </p:txBody>
      </p:sp>
      <p:sp>
        <p:nvSpPr>
          <p:cNvPr id="9" name="TextBox 8"/>
          <p:cNvSpPr txBox="1"/>
          <p:nvPr/>
        </p:nvSpPr>
        <p:spPr bwMode="auto">
          <a:xfrm>
            <a:off x="279134" y="1176723"/>
            <a:ext cx="7240173" cy="643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AutoNum type="arabicPeriod"/>
            </a:pPr>
            <a:r>
              <a:rPr lang="ru-RU" sz="1400" dirty="0"/>
              <a:t>VIII Международный фестиваль по развитию туризма, культуры и образования "I LOVE RUSSIA-2024</a:t>
            </a:r>
            <a:r>
              <a:rPr lang="en-US" sz="1400" dirty="0"/>
              <a:t>”</a:t>
            </a:r>
            <a:r>
              <a:rPr lang="ru-RU" sz="1400" dirty="0"/>
              <a:t>. – 1 место</a:t>
            </a:r>
            <a:r>
              <a:rPr lang="en-US" sz="1400" dirty="0"/>
              <a:t> </a:t>
            </a:r>
            <a:r>
              <a:rPr lang="ru-RU" sz="1400" dirty="0"/>
              <a:t>(студенты </a:t>
            </a:r>
            <a:r>
              <a:rPr lang="ru-RU" sz="1400" dirty="0" err="1"/>
              <a:t>Любенцова</a:t>
            </a:r>
            <a:r>
              <a:rPr lang="ru-RU" sz="1400" dirty="0"/>
              <a:t> С., </a:t>
            </a:r>
            <a:r>
              <a:rPr lang="ru-RU" sz="1400" dirty="0" err="1"/>
              <a:t>Глунцова</a:t>
            </a:r>
            <a:r>
              <a:rPr lang="ru-RU" sz="1400" dirty="0"/>
              <a:t> А., </a:t>
            </a:r>
            <a:r>
              <a:rPr lang="ru-RU" sz="1400" dirty="0" err="1"/>
              <a:t>Кутурмина</a:t>
            </a:r>
            <a:r>
              <a:rPr lang="ru-RU" sz="1400" dirty="0"/>
              <a:t> В.) (2024)</a:t>
            </a:r>
          </a:p>
          <a:p>
            <a:pPr marL="457200" indent="-457200" algn="just">
              <a:buFontTx/>
              <a:buAutoNum type="arabicPeriod"/>
            </a:pPr>
            <a:r>
              <a:rPr lang="ru-RU" sz="1400" dirty="0"/>
              <a:t>IX Международный фестиваль развития туризма, культуры и образования "I </a:t>
            </a:r>
            <a:r>
              <a:rPr lang="ru-RU" sz="1400" dirty="0" err="1"/>
              <a:t>love</a:t>
            </a:r>
            <a:r>
              <a:rPr lang="ru-RU" sz="1400" dirty="0"/>
              <a:t> </a:t>
            </a:r>
            <a:r>
              <a:rPr lang="ru-RU" sz="1400" dirty="0" err="1"/>
              <a:t>Russia</a:t>
            </a:r>
            <a:r>
              <a:rPr lang="ru-RU" sz="1400" dirty="0"/>
              <a:t> – 2025</a:t>
            </a:r>
            <a:r>
              <a:rPr lang="en-US" sz="1400" dirty="0"/>
              <a:t>” (</a:t>
            </a:r>
            <a:r>
              <a:rPr lang="ru-RU" sz="1400" dirty="0"/>
              <a:t>15-19.10.2025). – 2 место в номинации "Исторические ценности и достопримечательности города</a:t>
            </a:r>
            <a:r>
              <a:rPr lang="en-US" sz="1400" dirty="0"/>
              <a:t>”</a:t>
            </a:r>
            <a:r>
              <a:rPr lang="ru-RU" sz="1400" dirty="0"/>
              <a:t> (студенты </a:t>
            </a:r>
            <a:r>
              <a:rPr lang="ru-RU" sz="1400" dirty="0" err="1"/>
              <a:t>Любенцова</a:t>
            </a:r>
            <a:r>
              <a:rPr lang="ru-RU" sz="1400" dirty="0"/>
              <a:t> С., </a:t>
            </a:r>
            <a:r>
              <a:rPr lang="ru-RU" sz="1400" dirty="0" err="1"/>
              <a:t>Саибова</a:t>
            </a:r>
            <a:r>
              <a:rPr lang="ru-RU" sz="1400" dirty="0"/>
              <a:t> Ш., </a:t>
            </a:r>
            <a:r>
              <a:rPr lang="ru-RU" sz="1400" dirty="0" err="1"/>
              <a:t>Кутурмина</a:t>
            </a:r>
            <a:r>
              <a:rPr lang="ru-RU" sz="1400" dirty="0"/>
              <a:t> В.) </a:t>
            </a:r>
          </a:p>
          <a:p>
            <a:pPr marL="457200" indent="-457200" algn="just">
              <a:buFontTx/>
              <a:buAutoNum type="arabicPeriod"/>
            </a:pPr>
            <a:r>
              <a:rPr lang="ru-RU" sz="1400" dirty="0"/>
              <a:t>Открытая универсиада </a:t>
            </a:r>
            <a:r>
              <a:rPr lang="en-US" sz="1400" dirty="0"/>
              <a:t>RUDN</a:t>
            </a:r>
            <a:r>
              <a:rPr lang="ru-RU" sz="1400" dirty="0"/>
              <a:t>-</a:t>
            </a:r>
            <a:r>
              <a:rPr lang="en-US" sz="1400" dirty="0"/>
              <a:t>ON</a:t>
            </a:r>
            <a:r>
              <a:rPr lang="ru-RU" sz="1400" dirty="0"/>
              <a:t>. Направление «Лингвистика. Английский язык» (2024). Коновалова Е. - победитель </a:t>
            </a:r>
          </a:p>
          <a:p>
            <a:pPr marL="457200" indent="-457200">
              <a:buAutoNum type="arabicPeriod"/>
            </a:pPr>
            <a:r>
              <a:rPr lang="ru-RU" sz="1400" dirty="0"/>
              <a:t>Открытая универсиада </a:t>
            </a:r>
            <a:r>
              <a:rPr lang="en-US" sz="1400" dirty="0"/>
              <a:t>RUDN</a:t>
            </a:r>
            <a:r>
              <a:rPr lang="ru-RU" sz="1400" dirty="0"/>
              <a:t>-</a:t>
            </a:r>
            <a:r>
              <a:rPr lang="en-US" sz="1400" dirty="0"/>
              <a:t>ON</a:t>
            </a:r>
            <a:r>
              <a:rPr lang="ru-RU" sz="1400" dirty="0"/>
              <a:t>. (27.01-01.02.2025). </a:t>
            </a:r>
          </a:p>
          <a:p>
            <a:r>
              <a:rPr lang="ru-RU" sz="1400" dirty="0"/>
              <a:t>          Направление «Лингвистика. Немецкий язык». Рыжакова Т – победитель.</a:t>
            </a:r>
          </a:p>
          <a:p>
            <a:r>
              <a:rPr lang="ru-RU" sz="1400" dirty="0"/>
              <a:t>          Направление «Лингвистика. Французский язык». Зыкова А. – победитель.</a:t>
            </a:r>
          </a:p>
          <a:p>
            <a:pPr marL="342900" indent="-342900">
              <a:buAutoNum type="arabicPeriod" startAt="5"/>
            </a:pPr>
            <a:r>
              <a:rPr lang="ru-RU" sz="1400" dirty="0"/>
              <a:t>VII международный студенческий конкурс устного последовательного перевода. Одинцовский филиал МГИМО МИД России и бюро переводов «АКМ-Вест» (13.04.2024). студент </a:t>
            </a:r>
            <a:r>
              <a:rPr lang="ru-RU" sz="1400" dirty="0" err="1"/>
              <a:t>Задворных</a:t>
            </a:r>
            <a:r>
              <a:rPr lang="ru-RU" sz="1400" dirty="0"/>
              <a:t> А.С. – 1 место в номинации </a:t>
            </a:r>
            <a:r>
              <a:rPr lang="en-US" sz="1400" dirty="0"/>
              <a:t>“</a:t>
            </a:r>
            <a:r>
              <a:rPr lang="ru-RU" sz="1400" dirty="0"/>
              <a:t>Английский язык</a:t>
            </a:r>
            <a:r>
              <a:rPr lang="en-US" sz="1400" dirty="0"/>
              <a:t>”</a:t>
            </a:r>
          </a:p>
          <a:p>
            <a:pPr marL="342900" indent="-342900">
              <a:buAutoNum type="arabicPeriod" startAt="5"/>
            </a:pPr>
            <a:r>
              <a:rPr lang="ru-RU" sz="1400" dirty="0"/>
              <a:t>Деловая игра «Перевод объединяет профессионалов»</a:t>
            </a:r>
            <a:r>
              <a:rPr lang="en-US" sz="1400" dirty="0"/>
              <a:t> (</a:t>
            </a:r>
            <a:r>
              <a:rPr lang="ru-RU" sz="1400" dirty="0"/>
              <a:t>С. Петербург) (17-18.05.2024). Руденко Я.Ю. – 1 место.</a:t>
            </a:r>
          </a:p>
          <a:p>
            <a:pPr marL="342900" indent="-342900">
              <a:buAutoNum type="arabicPeriod" startAt="5"/>
            </a:pPr>
            <a:r>
              <a:rPr lang="ru-RU" sz="1400" dirty="0"/>
              <a:t>VII Казанский международный конкурс перевода, посвящённый 180-летию со дня рождения И.А. </a:t>
            </a:r>
            <a:r>
              <a:rPr lang="ru-RU" sz="1400" dirty="0" err="1"/>
              <a:t>Бодуэна</a:t>
            </a:r>
            <a:r>
              <a:rPr lang="ru-RU" sz="1400" dirty="0"/>
              <a:t> де </a:t>
            </a:r>
            <a:r>
              <a:rPr lang="ru-RU" sz="1400" dirty="0" err="1"/>
              <a:t>Куртенэ</a:t>
            </a:r>
            <a:r>
              <a:rPr lang="ru-RU" sz="1400" dirty="0"/>
              <a:t>. (2025) . Шаньгина В.И. – диплом 1 степени в секции французского языка.</a:t>
            </a:r>
          </a:p>
          <a:p>
            <a:pPr marL="342900" indent="-342900">
              <a:buAutoNum type="arabicPeriod" startAt="5"/>
            </a:pPr>
            <a:r>
              <a:rPr lang="en-US" sz="1400" dirty="0"/>
              <a:t>IV</a:t>
            </a:r>
            <a:r>
              <a:rPr lang="ru-RU" sz="1400" dirty="0"/>
              <a:t> международный студенческий конкурс профессионально ориентированного перевода. Одинцовский филиал МГИМО-МИД России. (30.09.2024</a:t>
            </a:r>
            <a:r>
              <a:rPr lang="en-US" sz="1400" dirty="0"/>
              <a:t>).</a:t>
            </a:r>
            <a:r>
              <a:rPr lang="ru-RU" sz="1400" dirty="0"/>
              <a:t>Шаньгина В.И. </a:t>
            </a:r>
            <a:r>
              <a:rPr lang="en-US" sz="1400" dirty="0"/>
              <a:t>- </a:t>
            </a:r>
            <a:r>
              <a:rPr lang="ru-RU" sz="1400" dirty="0"/>
              <a:t>3 место в номинации “Перевод о переводе (с французского на русский)”</a:t>
            </a:r>
            <a:endParaRPr lang="en-US" sz="1400" dirty="0"/>
          </a:p>
          <a:p>
            <a:pPr marL="342900" indent="-342900">
              <a:buAutoNum type="arabicPeriod" startAt="5"/>
            </a:pPr>
            <a:r>
              <a:rPr lang="ru-RU" sz="1400" dirty="0"/>
              <a:t>XIII Всероссийская онлайн Олимпиада с международным участием по методике преподавания иностранных языков и культур.. (ФГБОУ ВО "Удмуртский государственный университет«). (10.12.2024). – Комарова Ю. – победитель в номинации "Современный урок иностранного языка (английский язык)«.</a:t>
            </a:r>
          </a:p>
          <a:p>
            <a:pPr marL="342900" indent="-342900">
              <a:buAutoNum type="arabicPeriod" startAt="5"/>
            </a:pPr>
            <a:endParaRPr lang="en-US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</p:txBody>
      </p:sp>
      <p:pic>
        <p:nvPicPr>
          <p:cNvPr id="1026" name="Picture 2" descr="D:\shestakova_ob\Downloads\методика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77" r="10575"/>
          <a:stretch/>
        </p:blipFill>
        <p:spPr bwMode="auto">
          <a:xfrm>
            <a:off x="7650622" y="923630"/>
            <a:ext cx="1894330" cy="1785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shestakova_ob\Downloads\рудн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046" y="4661806"/>
            <a:ext cx="2578551" cy="193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shestakova_ob\Downloads\8MrORvHo8jJGdbTEzGJmwkIC_X0OemgeREkuNvlJpSNPkZR073Xg6hv6H0DviUCNV0Ztb8VKrfNFMuxazdfuAIw-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413" y="1176723"/>
            <a:ext cx="2122713" cy="1592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shestakova_ob\Downloads\0soIgLLYfrPNjx0peh4_nh6E8VzK6gk28kdxp1Vdr_AQtklpet90K_1QCNFLv2mDV4Yeffh4prZC_GucC1YTUrZ2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84" r="6734"/>
          <a:stretch/>
        </p:blipFill>
        <p:spPr bwMode="auto">
          <a:xfrm>
            <a:off x="8431474" y="2344972"/>
            <a:ext cx="1441389" cy="220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shestakova_ob\Downloads\ddd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74" t="9562" r="24446"/>
          <a:stretch/>
        </p:blipFill>
        <p:spPr bwMode="auto">
          <a:xfrm>
            <a:off x="10311332" y="2777525"/>
            <a:ext cx="1347111" cy="266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660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834</Words>
  <Application>Microsoft Office PowerPoint</Application>
  <DocSecurity>0</DocSecurity>
  <PresentationFormat>Широкоэкранный</PresentationFormat>
  <Paragraphs>105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Admin</dc:creator>
  <cp:keywords/>
  <dc:description/>
  <cp:lastModifiedBy>Ольга Шестакова</cp:lastModifiedBy>
  <cp:revision>177</cp:revision>
  <dcterms:created xsi:type="dcterms:W3CDTF">2021-07-15T12:03:34Z</dcterms:created>
  <dcterms:modified xsi:type="dcterms:W3CDTF">2025-10-27T19:01:51Z</dcterms:modified>
  <cp:category/>
  <dc:identifier/>
  <cp:contentStatus/>
  <dc:language/>
  <cp:version/>
</cp:coreProperties>
</file>