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  <p:sldId id="257" r:id="rId3"/>
    <p:sldId id="281" r:id="rId4"/>
    <p:sldId id="283" r:id="rId5"/>
    <p:sldId id="284" r:id="rId6"/>
    <p:sldId id="277" r:id="rId7"/>
    <p:sldId id="278" r:id="rId8"/>
  </p:sldIdLst>
  <p:sldSz cx="12192000" cy="6858000"/>
  <p:notesSz cx="9874250" cy="6797675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12700">
              <a:noFill/>
            </a:ln>
          </a:top>
          <a:bottom>
            <a:ln w="12700">
              <a:noFill/>
            </a:ln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  <a:tblStyle styleId="{5A111915-BE36-4E01-A7E5-04B1672EAD32}" styleName="Светлый стиль 2 — акцент 5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2H>
      <a:tcStyle>
        <a:tcBdr/>
      </a:tcStyle>
    </a:band2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50800">
              <a:solidFill>
                <a:schemeClr val="accent5"/>
              </a:solidFill>
            </a:ln>
          </a:top>
        </a:tcBdr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5"/>
        </a:fillRef>
      </a:tcStyle>
    </a:firstRow>
    <a:neCell>
      <a:tcStyle>
        <a:tcBdr/>
      </a:tcStyle>
    </a:neCell>
    <a:nwCell>
      <a:tcStyle>
        <a:tcBdr/>
      </a:tcStyle>
    </a:nwCel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7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Изображение выглядит как снимок экрана, Графика, синий, пиксель&#10;&#10;Контент, сгенерированный ИИ, может содержать ошибки.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/>
        </p:blipFill>
        <p:spPr bwMode="auto">
          <a:xfrm>
            <a:off x="592" y="0"/>
            <a:ext cx="12191408" cy="6858334"/>
          </a:xfrm>
          <a:prstGeom prst="rect">
            <a:avLst/>
          </a:prstGeom>
        </p:spPr>
      </p:pic>
      <p:sp>
        <p:nvSpPr>
          <p:cNvPr id="2" name="Заголовок 6"/>
          <p:cNvSpPr txBox="1"/>
          <p:nvPr/>
        </p:nvSpPr>
        <p:spPr bwMode="auto">
          <a:xfrm>
            <a:off x="623888" y="587142"/>
            <a:ext cx="10010982" cy="320046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3600" b="1" dirty="0">
                <a:solidFill>
                  <a:schemeClr val="bg1"/>
                </a:solidFill>
                <a:latin typeface="+mn-lt"/>
              </a:rPr>
              <a:t>Олимпиады, конкурсы, соревнования, состязания и иные мероприятия, направленные на выявление учебных достижений </a:t>
            </a:r>
          </a:p>
          <a:p>
            <a:pPr algn="ctr">
              <a:defRPr/>
            </a:pPr>
            <a:r>
              <a:rPr lang="ru-RU" sz="3200" b="1" dirty="0">
                <a:solidFill>
                  <a:schemeClr val="bg1"/>
                </a:solidFill>
                <a:latin typeface="+mn-lt"/>
              </a:rPr>
              <a:t>Физико-математический факультет</a:t>
            </a:r>
            <a:endParaRPr sz="3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Заголовок 6"/>
          <p:cNvSpPr txBox="1"/>
          <p:nvPr/>
        </p:nvSpPr>
        <p:spPr bwMode="auto">
          <a:xfrm>
            <a:off x="3292075" y="3030347"/>
            <a:ext cx="5460159" cy="24416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ru-RU" sz="2200" dirty="0">
              <a:solidFill>
                <a:schemeClr val="bg1">
                  <a:lumMod val="75000"/>
                </a:schemeClr>
              </a:solidFill>
              <a:latin typeface="Arial"/>
              <a:ea typeface="Verdana"/>
              <a:cs typeface="Arial"/>
            </a:endParaRPr>
          </a:p>
          <a:p>
            <a:pPr>
              <a:defRPr/>
            </a:pPr>
            <a:r>
              <a:rPr lang="en-US" sz="2000" dirty="0">
                <a:solidFill>
                  <a:schemeClr val="bg1"/>
                </a:solidFill>
              </a:rPr>
              <a:t>https://marsu.ru/education/units/fmf/</a:t>
            </a:r>
            <a:endParaRPr sz="2000" dirty="0">
              <a:solidFill>
                <a:schemeClr val="bg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634870" y="277578"/>
            <a:ext cx="962861" cy="1090459"/>
          </a:xfrm>
          <a:prstGeom prst="rect">
            <a:avLst/>
          </a:prstGeom>
        </p:spPr>
      </p:pic>
      <p:sp>
        <p:nvSpPr>
          <p:cNvPr id="9" name="Заголовок 6"/>
          <p:cNvSpPr txBox="1"/>
          <p:nvPr/>
        </p:nvSpPr>
        <p:spPr bwMode="auto">
          <a:xfrm>
            <a:off x="10222722" y="1454105"/>
            <a:ext cx="1787156" cy="31914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11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МАРИЙСКИЙ</a:t>
            </a:r>
            <a:endParaRPr/>
          </a:p>
          <a:p>
            <a:pPr algn="ctr">
              <a:defRPr/>
            </a:pPr>
            <a:r>
              <a:rPr lang="ru-RU" sz="11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ГОСУДАРСТВЕННЫЙ</a:t>
            </a:r>
            <a:endParaRPr/>
          </a:p>
          <a:p>
            <a:pPr algn="ctr">
              <a:defRPr/>
            </a:pPr>
            <a:r>
              <a:rPr lang="ru-RU" sz="11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УНИВЕРСИТЕТ</a:t>
            </a:r>
            <a:endParaRPr/>
          </a:p>
        </p:txBody>
      </p:sp>
      <p:sp>
        <p:nvSpPr>
          <p:cNvPr id="12" name="Заголовок 6"/>
          <p:cNvSpPr txBox="1"/>
          <p:nvPr/>
        </p:nvSpPr>
        <p:spPr bwMode="auto">
          <a:xfrm>
            <a:off x="623888" y="2818839"/>
            <a:ext cx="10010982" cy="95908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endParaRPr sz="3200" b="1" dirty="0">
              <a:solidFill>
                <a:schemeClr val="bg1"/>
              </a:solidFill>
              <a:latin typeface="Arial"/>
              <a:ea typeface="Verdan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9745CD-A47C-88F0-F930-E80DACA3DA81}"/>
              </a:ext>
            </a:extLst>
          </p:cNvPr>
          <p:cNvSpPr txBox="1"/>
          <p:nvPr/>
        </p:nvSpPr>
        <p:spPr>
          <a:xfrm>
            <a:off x="4478694" y="4040155"/>
            <a:ext cx="45160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Координатор образовательных испытаний – Савельева Светлана Юрьевна, заместитель декана ФМФ по учебной работе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6"/>
          <p:cNvSpPr txBox="1"/>
          <p:nvPr/>
        </p:nvSpPr>
        <p:spPr bwMode="auto">
          <a:xfrm>
            <a:off x="386785" y="343880"/>
            <a:ext cx="7738312" cy="79889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1257299" y="1676400"/>
            <a:ext cx="854392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Clr>
                <a:srgbClr val="EA0A2A"/>
              </a:buClr>
              <a:defRPr/>
            </a:pPr>
            <a:endParaRPr lang="ru-RU" sz="2400" dirty="0"/>
          </a:p>
          <a:p>
            <a:pPr algn="ctr">
              <a:buClr>
                <a:srgbClr val="EA0A2A"/>
              </a:buClr>
              <a:defRPr/>
            </a:pPr>
            <a:endParaRPr sz="2400" dirty="0">
              <a:solidFill>
                <a:schemeClr val="accent1">
                  <a:lumMod val="50000"/>
                </a:schemeClr>
              </a:solidFill>
              <a:latin typeface="Arial"/>
              <a:ea typeface="Verdana"/>
              <a:cs typeface="Arial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1017269" y="242326"/>
            <a:ext cx="562305" cy="636822"/>
          </a:xfrm>
          <a:prstGeom prst="rect">
            <a:avLst/>
          </a:prstGeom>
        </p:spPr>
      </p:pic>
      <p:sp>
        <p:nvSpPr>
          <p:cNvPr id="13" name="Заголовок 6"/>
          <p:cNvSpPr txBox="1"/>
          <p:nvPr/>
        </p:nvSpPr>
        <p:spPr bwMode="auto">
          <a:xfrm>
            <a:off x="10404844" y="902899"/>
            <a:ext cx="1787156" cy="31914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700" dirty="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МАРИЙСКИЙ</a:t>
            </a:r>
            <a:endParaRPr dirty="0"/>
          </a:p>
          <a:p>
            <a:pPr algn="ctr">
              <a:defRPr/>
            </a:pPr>
            <a:r>
              <a:rPr lang="ru-RU" sz="700" dirty="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ГОСУДАРСТВЕННЫЙ</a:t>
            </a:r>
            <a:endParaRPr dirty="0"/>
          </a:p>
          <a:p>
            <a:pPr algn="ctr">
              <a:defRPr/>
            </a:pPr>
            <a:r>
              <a:rPr lang="ru-RU" sz="700" dirty="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УНИВЕРСИТЕТ</a:t>
            </a:r>
            <a:endParaRPr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656167"/>
              </p:ext>
            </p:extLst>
          </p:nvPr>
        </p:nvGraphicFramePr>
        <p:xfrm>
          <a:off x="386785" y="1755665"/>
          <a:ext cx="11560779" cy="3290037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5238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0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312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6837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Международные</a:t>
                      </a:r>
                      <a:endParaRPr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Сроки</a:t>
                      </a:r>
                      <a:endParaRPr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800" b="1" i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Ответственные</a:t>
                      </a:r>
                      <a:r>
                        <a:rPr lang="ru-RU" sz="1800" b="1" i="0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лица</a:t>
                      </a:r>
                      <a:endParaRPr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5963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Открытые международные студенческие интернет-олимпиады</a:t>
                      </a:r>
                    </a:p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(Информатика, Физика)</a:t>
                      </a:r>
                      <a:endParaRPr sz="18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тур (отборочный) 15.09.2025-26.12.2025</a:t>
                      </a:r>
                    </a:p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II тур заключительный (региональный, всероссийский, международный)</a:t>
                      </a:r>
                    </a:p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26.02.2026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Забродин Д.В., </a:t>
                      </a:r>
                      <a:r>
                        <a:rPr lang="ru-RU" sz="12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преподаватель кафедры прикладной математики и информатики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Мубаракшин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И.Р., </a:t>
                      </a:r>
                      <a:r>
                        <a:rPr lang="ru-RU" sz="12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Доцент кафедры физики и материаловедения</a:t>
                      </a:r>
                    </a:p>
                    <a:p>
                      <a:pPr algn="just"/>
                      <a:endParaRPr sz="1200" dirty="0">
                        <a:latin typeface="+mn-lt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2776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Открытые международные студенческие интернет-олимпиады</a:t>
                      </a:r>
                    </a:p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(Математика)</a:t>
                      </a:r>
                      <a:endParaRPr sz="18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тур (отборочный) 15.09.2025-26.12.2025</a:t>
                      </a:r>
                    </a:p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II тур заключительный (региональный, всероссийский, международный)</a:t>
                      </a:r>
                    </a:p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27.02.2026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Ключев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В.В.,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доцент кафедры математического</a:t>
                      </a:r>
                      <a:r>
                        <a:rPr lang="ru-RU" sz="12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анализа и теории функций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064821" y="17553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Список студенческих олимпиад, учитываемых в рейтинге университетов стран БРИКС, RAEX-100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6"/>
          <p:cNvSpPr txBox="1"/>
          <p:nvPr/>
        </p:nvSpPr>
        <p:spPr bwMode="auto">
          <a:xfrm>
            <a:off x="386785" y="343880"/>
            <a:ext cx="7738312" cy="79889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1257299" y="1676400"/>
            <a:ext cx="854392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Clr>
                <a:srgbClr val="EA0A2A"/>
              </a:buClr>
              <a:defRPr/>
            </a:pPr>
            <a:endParaRPr lang="ru-RU" sz="2400" dirty="0"/>
          </a:p>
          <a:p>
            <a:pPr algn="ctr">
              <a:buClr>
                <a:srgbClr val="EA0A2A"/>
              </a:buClr>
              <a:defRPr/>
            </a:pPr>
            <a:endParaRPr sz="2400" dirty="0">
              <a:solidFill>
                <a:schemeClr val="accent1">
                  <a:lumMod val="50000"/>
                </a:schemeClr>
              </a:solidFill>
              <a:latin typeface="Arial"/>
              <a:ea typeface="Verdana"/>
              <a:cs typeface="Arial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1017269" y="242326"/>
            <a:ext cx="562305" cy="636822"/>
          </a:xfrm>
          <a:prstGeom prst="rect">
            <a:avLst/>
          </a:prstGeom>
        </p:spPr>
      </p:pic>
      <p:sp>
        <p:nvSpPr>
          <p:cNvPr id="13" name="Заголовок 6"/>
          <p:cNvSpPr txBox="1"/>
          <p:nvPr/>
        </p:nvSpPr>
        <p:spPr bwMode="auto">
          <a:xfrm>
            <a:off x="10404844" y="902899"/>
            <a:ext cx="1787156" cy="31914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700" dirty="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МАРИЙСКИЙ</a:t>
            </a:r>
            <a:endParaRPr dirty="0"/>
          </a:p>
          <a:p>
            <a:pPr algn="ctr">
              <a:defRPr/>
            </a:pPr>
            <a:r>
              <a:rPr lang="ru-RU" sz="700" dirty="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ГОСУДАРСТВЕННЫЙ</a:t>
            </a:r>
            <a:endParaRPr dirty="0"/>
          </a:p>
          <a:p>
            <a:pPr algn="ctr">
              <a:defRPr/>
            </a:pPr>
            <a:r>
              <a:rPr lang="ru-RU" sz="700" dirty="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УНИВЕРСИТЕТ</a:t>
            </a:r>
            <a:endParaRPr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175702"/>
              </p:ext>
            </p:extLst>
          </p:nvPr>
        </p:nvGraphicFramePr>
        <p:xfrm>
          <a:off x="386785" y="1676400"/>
          <a:ext cx="11560779" cy="283153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5238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0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312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5531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Всероссийские </a:t>
                      </a:r>
                      <a:endParaRPr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Сроки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Ответственные лица </a:t>
                      </a:r>
                      <a:endParaRPr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5593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Всероссийская олимпиада студентов «Я—профессионал»</a:t>
                      </a:r>
                      <a:b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(Математика,</a:t>
                      </a: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Физика, </a:t>
                      </a: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Программирование и информационные технологии,</a:t>
                      </a: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Робототехника)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/>
                        <a:cs typeface="+mn-cs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sz="18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сентябрь-ноябрь 2025 (регистрация),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ноябрь-декабрь 2025 (отборочный этап),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 – апрель  2026 (заключительный этап)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Ключев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В.В.,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доцент кафедры математического</a:t>
                      </a:r>
                      <a:r>
                        <a:rPr lang="ru-RU" sz="12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анализа и теории функций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Мубаракшин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И.Р., </a:t>
                      </a:r>
                      <a:r>
                        <a:rPr lang="ru-RU" sz="12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Доцент кафедры физики и материаловедения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Забродин Д.В., </a:t>
                      </a:r>
                      <a:r>
                        <a:rPr lang="ru-RU" sz="12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преподаватель кафедры </a:t>
                      </a:r>
                      <a:r>
                        <a:rPr lang="ru-RU" sz="1200" b="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прикаладной</a:t>
                      </a:r>
                      <a:r>
                        <a:rPr lang="ru-RU" sz="12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математики и информатики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Изиков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В.Т., </a:t>
                      </a:r>
                      <a:r>
                        <a:rPr lang="ru-RU" sz="12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доцент кафедры прикладной математики и информатики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064821" y="17553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Список студенческих олимпиад, учитываемых в рейтинге университетов стран БРИКС, RAEX-100</a:t>
            </a:r>
          </a:p>
        </p:txBody>
      </p:sp>
    </p:spTree>
    <p:extLst>
      <p:ext uri="{BB962C8B-B14F-4D97-AF65-F5344CB8AC3E}">
        <p14:creationId xmlns:p14="http://schemas.microsoft.com/office/powerpoint/2010/main" val="4242426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6"/>
          <p:cNvSpPr txBox="1"/>
          <p:nvPr/>
        </p:nvSpPr>
        <p:spPr bwMode="auto">
          <a:xfrm>
            <a:off x="386785" y="343880"/>
            <a:ext cx="7738312" cy="79889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1257299" y="1676400"/>
            <a:ext cx="854392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Clr>
                <a:srgbClr val="EA0A2A"/>
              </a:buClr>
              <a:defRPr/>
            </a:pPr>
            <a:endParaRPr lang="ru-RU" sz="2400" dirty="0"/>
          </a:p>
          <a:p>
            <a:pPr algn="ctr">
              <a:buClr>
                <a:srgbClr val="EA0A2A"/>
              </a:buClr>
              <a:defRPr/>
            </a:pPr>
            <a:endParaRPr sz="2400" dirty="0">
              <a:solidFill>
                <a:schemeClr val="accent1">
                  <a:lumMod val="50000"/>
                </a:schemeClr>
              </a:solidFill>
              <a:latin typeface="Arial"/>
              <a:ea typeface="Verdana"/>
              <a:cs typeface="Arial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1017269" y="242326"/>
            <a:ext cx="562305" cy="636822"/>
          </a:xfrm>
          <a:prstGeom prst="rect">
            <a:avLst/>
          </a:prstGeom>
        </p:spPr>
      </p:pic>
      <p:sp>
        <p:nvSpPr>
          <p:cNvPr id="13" name="Заголовок 6"/>
          <p:cNvSpPr txBox="1"/>
          <p:nvPr/>
        </p:nvSpPr>
        <p:spPr bwMode="auto">
          <a:xfrm>
            <a:off x="10404844" y="902899"/>
            <a:ext cx="1787156" cy="31914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700" dirty="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МАРИЙСКИЙ</a:t>
            </a:r>
            <a:endParaRPr dirty="0"/>
          </a:p>
          <a:p>
            <a:pPr algn="ctr">
              <a:defRPr/>
            </a:pPr>
            <a:r>
              <a:rPr lang="ru-RU" sz="700" dirty="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ГОСУДАРСТВЕННЫЙ</a:t>
            </a:r>
            <a:endParaRPr dirty="0"/>
          </a:p>
          <a:p>
            <a:pPr algn="ctr">
              <a:defRPr/>
            </a:pPr>
            <a:r>
              <a:rPr lang="ru-RU" sz="700" dirty="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УНИВЕРСИТЕТ</a:t>
            </a:r>
            <a:endParaRPr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64821" y="17553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Список студенческих олимпиад, конкурсов, рекомендуемых для участия обучающихся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723982"/>
              </p:ext>
            </p:extLst>
          </p:nvPr>
        </p:nvGraphicFramePr>
        <p:xfrm>
          <a:off x="386785" y="1676400"/>
          <a:ext cx="11252422" cy="4627984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5285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3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328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9157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Всероссийские </a:t>
                      </a:r>
                      <a:endParaRPr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Сроки</a:t>
                      </a:r>
                      <a:endParaRPr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800" b="1" i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Ответственные</a:t>
                      </a:r>
                      <a:r>
                        <a:rPr lang="ru-RU" sz="1800" b="1" i="0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лица</a:t>
                      </a:r>
                      <a:endParaRPr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8954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Всероссийский конкурс выпускных квалификационных работ в формате «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Стартап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как диплом»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март-июнь 2026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Нефёдова</a:t>
                      </a:r>
                      <a:r>
                        <a:rPr lang="ru-RU" sz="1400" b="1" baseline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О.Г</a:t>
                      </a:r>
                      <a:r>
                        <a:rPr lang="ru-RU" sz="14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., </a:t>
                      </a:r>
                      <a:r>
                        <a:rPr lang="ru-RU" sz="14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декан ФМФ, доцент кафедры</a:t>
                      </a:r>
                      <a:r>
                        <a:rPr lang="ru-RU" sz="1400" b="0" baseline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прикладной математики и информатики</a:t>
                      </a:r>
                      <a:r>
                        <a:rPr lang="ru-RU" sz="14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Петропавловский</a:t>
                      </a:r>
                      <a:r>
                        <a:rPr lang="ru-RU" sz="1400" b="1" baseline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М.В</a:t>
                      </a:r>
                      <a:r>
                        <a:rPr lang="ru-RU" sz="14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., </a:t>
                      </a: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зав. Кафедрой</a:t>
                      </a:r>
                      <a:r>
                        <a:rPr lang="ru-RU" sz="1400" baseline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прикладной математики и информатики</a:t>
                      </a: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Шпак А.Е.,</a:t>
                      </a:r>
                      <a:r>
                        <a:rPr lang="ru-RU" sz="14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старший преподаватель прикладной математики и информатики</a:t>
                      </a:r>
                      <a:endParaRPr lang="ru-RU" sz="1200" baseline="0" dirty="0">
                        <a:latin typeface="+mn-lt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157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Внутривузовские</a:t>
                      </a:r>
                      <a:endParaRPr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Сроки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Ответственные лица </a:t>
                      </a:r>
                      <a:endParaRPr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9025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dirty="0" err="1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Внутривузовская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олимпиада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по философии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февраль-май   2026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Мамонтова М.С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., заведующий кафедрой философии   и  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социально-культурных технологий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0107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dirty="0" err="1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Внутривузовская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олимпиада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по </a:t>
                      </a:r>
                      <a:r>
                        <a:rPr lang="ru-RU" sz="1800" b="0" i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</a:t>
                      </a:r>
                      <a:r>
                        <a:rPr lang="ru-RU" sz="1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сновам российской государственности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февраль-май   2026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Лежнина</a:t>
                      </a:r>
                      <a:r>
                        <a:rPr lang="ru-RU" sz="14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  Е.В</a:t>
                      </a:r>
                      <a:r>
                        <a:rPr lang="ru-RU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доцент кафедры всеобщей истории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01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Внутривузовская олимпиада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по и</a:t>
                      </a:r>
                      <a:r>
                        <a:rPr lang="ru-RU" dirty="0">
                          <a:effectLst/>
                        </a:rPr>
                        <a:t>стория России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>
                          <a:effectLst/>
                        </a:rPr>
                        <a:t> февраль-май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Иванов А.Г.,  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заведующий кафедрой отечественной истории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626718"/>
                  </a:ext>
                </a:extLst>
              </a:tr>
              <a:tr h="4701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Внутривузовская олимпиада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по э</a:t>
                      </a:r>
                      <a:r>
                        <a:rPr lang="ru-RU" dirty="0">
                          <a:effectLst/>
                        </a:rPr>
                        <a:t>кономике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>
                          <a:effectLst/>
                        </a:rPr>
                        <a:t> февраль-май  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Таныгина   О.А.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и.о. зав. кафедрой экономики и маркетинга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030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8364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409CC0C8-C295-1D71-14E8-5428E1F4463C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6">
            <a:extLst>
              <a:ext uri="{FF2B5EF4-FFF2-40B4-BE49-F238E27FC236}">
                <a16:creationId xmlns:a16="http://schemas.microsoft.com/office/drawing/2014/main" id="{1859C5CF-E494-1055-2C5D-ECDBDD7E8656}"/>
              </a:ext>
            </a:extLst>
          </p:cNvPr>
          <p:cNvSpPr txBox="1"/>
          <p:nvPr/>
        </p:nvSpPr>
        <p:spPr bwMode="auto">
          <a:xfrm>
            <a:off x="386785" y="343880"/>
            <a:ext cx="7738312" cy="79889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DC45AC-0DE8-22B7-2326-7735DF993ECD}"/>
              </a:ext>
            </a:extLst>
          </p:cNvPr>
          <p:cNvSpPr txBox="1"/>
          <p:nvPr/>
        </p:nvSpPr>
        <p:spPr bwMode="auto">
          <a:xfrm>
            <a:off x="1257299" y="1676400"/>
            <a:ext cx="854392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Clr>
                <a:srgbClr val="EA0A2A"/>
              </a:buClr>
              <a:defRPr/>
            </a:pPr>
            <a:endParaRPr lang="ru-RU" sz="2400" dirty="0"/>
          </a:p>
          <a:p>
            <a:pPr algn="ctr">
              <a:buClr>
                <a:srgbClr val="EA0A2A"/>
              </a:buClr>
              <a:defRPr/>
            </a:pPr>
            <a:endParaRPr sz="2400" dirty="0">
              <a:solidFill>
                <a:schemeClr val="accent1">
                  <a:lumMod val="50000"/>
                </a:schemeClr>
              </a:solidFill>
              <a:latin typeface="Arial"/>
              <a:ea typeface="Verdana"/>
              <a:cs typeface="Arial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502A02DD-6B27-59D7-5C01-9B9B5C79B0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1017269" y="242326"/>
            <a:ext cx="562305" cy="636822"/>
          </a:xfrm>
          <a:prstGeom prst="rect">
            <a:avLst/>
          </a:prstGeom>
        </p:spPr>
      </p:pic>
      <p:sp>
        <p:nvSpPr>
          <p:cNvPr id="13" name="Заголовок 6">
            <a:extLst>
              <a:ext uri="{FF2B5EF4-FFF2-40B4-BE49-F238E27FC236}">
                <a16:creationId xmlns:a16="http://schemas.microsoft.com/office/drawing/2014/main" id="{E0136BA3-EACE-190D-00DD-186C3BB6925A}"/>
              </a:ext>
            </a:extLst>
          </p:cNvPr>
          <p:cNvSpPr txBox="1"/>
          <p:nvPr/>
        </p:nvSpPr>
        <p:spPr bwMode="auto">
          <a:xfrm>
            <a:off x="10404844" y="902899"/>
            <a:ext cx="1787156" cy="31914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700" dirty="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МАРИЙСКИЙ</a:t>
            </a:r>
            <a:endParaRPr dirty="0"/>
          </a:p>
          <a:p>
            <a:pPr algn="ctr">
              <a:defRPr/>
            </a:pPr>
            <a:r>
              <a:rPr lang="ru-RU" sz="700" dirty="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ГОСУДАРСТВЕННЫЙ</a:t>
            </a:r>
            <a:endParaRPr dirty="0"/>
          </a:p>
          <a:p>
            <a:pPr algn="ctr">
              <a:defRPr/>
            </a:pPr>
            <a:r>
              <a:rPr lang="ru-RU" sz="700" dirty="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УНИВЕРСИТЕТ</a:t>
            </a:r>
            <a:endParaRPr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3EB1407-E946-9979-43F2-8B4E2B65315F}"/>
              </a:ext>
            </a:extLst>
          </p:cNvPr>
          <p:cNvSpPr/>
          <p:nvPr/>
        </p:nvSpPr>
        <p:spPr>
          <a:xfrm>
            <a:off x="1064821" y="17553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Список студенческих олимпиад, конкурсов, рекомендуемых для участия обучающихся</a:t>
            </a: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0D2B9340-36AC-12D5-B56E-71DD3AFCEB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31638"/>
              </p:ext>
            </p:extLst>
          </p:nvPr>
        </p:nvGraphicFramePr>
        <p:xfrm>
          <a:off x="573397" y="1401728"/>
          <a:ext cx="11388448" cy="536448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46237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6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279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9157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Внутривузовские </a:t>
                      </a:r>
                      <a:endParaRPr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Сроки</a:t>
                      </a:r>
                      <a:endParaRPr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800" b="1" i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Ответственные</a:t>
                      </a:r>
                      <a:r>
                        <a:rPr lang="ru-RU" sz="1800" b="1" i="0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лица</a:t>
                      </a:r>
                      <a:endParaRPr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93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Внутривузовская олимпиада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по  и</a:t>
                      </a:r>
                      <a:r>
                        <a:rPr lang="ru-RU" sz="1600" dirty="0">
                          <a:effectLst/>
                        </a:rPr>
                        <a:t>ностранному языку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>
                          <a:effectLst/>
                        </a:rPr>
                        <a:t>февраль-май  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Беляева Т.Н.,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заведующий кафедрой иноязычной   речевой коммуникации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296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Внутривузовская олимпиада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по р</a:t>
                      </a:r>
                      <a:r>
                        <a:rPr lang="ru-RU" sz="1600" dirty="0">
                          <a:effectLst/>
                        </a:rPr>
                        <a:t>усскому языку и культуре речи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>
                          <a:effectLst/>
                        </a:rPr>
                        <a:t> февраль-май  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Карташова   Е.П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., зав. кафедрой русского языка и литературы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5252768"/>
                  </a:ext>
                </a:extLst>
              </a:tr>
              <a:tr h="1932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Внутривузовская олимпиада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по п</a:t>
                      </a:r>
                      <a:r>
                        <a:rPr lang="ru-RU" sz="1600" dirty="0">
                          <a:effectLst/>
                        </a:rPr>
                        <a:t>равоведению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>
                          <a:effectLst/>
                        </a:rPr>
                        <a:t>февраль-май  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Мурзанов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  И.А.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доцент кафедры теории и истории государства и права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4549485"/>
                  </a:ext>
                </a:extLst>
              </a:tr>
              <a:tr h="4701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Внутривузовское с</a:t>
                      </a:r>
                      <a:r>
                        <a:rPr lang="ru-RU" sz="16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оревнование по скоростному вычислению </a:t>
                      </a:r>
                      <a:r>
                        <a:rPr lang="ru-RU" sz="16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Calculation</a:t>
                      </a:r>
                      <a:r>
                        <a:rPr lang="ru-RU" sz="16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Bee</a:t>
                      </a:r>
                      <a:r>
                        <a:rPr lang="ru-RU" sz="16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- 2026</a:t>
                      </a:r>
                      <a:endParaRPr lang="ru-RU" sz="160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effectLst/>
                        </a:rPr>
                        <a:t>февраль-май  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Ключев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В.В.,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доцент кафедры математического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анализа и теории функций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9039124"/>
                  </a:ext>
                </a:extLst>
              </a:tr>
              <a:tr h="470107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ХАКАТОН - соревнования по разработке программного продукта - «ИТ-ПОРЫВ 2025-Осень»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effectLst/>
                        </a:rPr>
                        <a:t>сентябрь-ноябрь 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Нефёдова</a:t>
                      </a:r>
                      <a:r>
                        <a:rPr lang="ru-RU" sz="1400" b="1" baseline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О.Г</a:t>
                      </a:r>
                      <a:r>
                        <a:rPr lang="ru-RU" sz="14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., </a:t>
                      </a:r>
                      <a:r>
                        <a:rPr lang="ru-RU" sz="14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декан ФМФ, доцент кафедры</a:t>
                      </a:r>
                      <a:r>
                        <a:rPr lang="ru-RU" sz="1400" b="0" baseline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прикладной математики и информатики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Кондратенко И.Б., </a:t>
                      </a:r>
                      <a:r>
                        <a:rPr lang="ru-RU" sz="14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доцент кафедры</a:t>
                      </a:r>
                      <a:r>
                        <a:rPr lang="ru-RU" sz="1400" b="0" baseline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прикладной математики и информатики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Недопекин А.Е., </a:t>
                      </a:r>
                      <a:r>
                        <a:rPr lang="ru-RU" sz="14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доцент кафедры</a:t>
                      </a:r>
                      <a:r>
                        <a:rPr lang="ru-RU" sz="1400" b="0" baseline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прикладной математики и информатики</a:t>
                      </a:r>
                      <a:endParaRPr lang="ru-RU" sz="1400" b="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2351313"/>
                  </a:ext>
                </a:extLst>
              </a:tr>
              <a:tr h="470107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ХАКАТОН - соревнования по разработке программного продукта - «ИТ-ПОРЫВ 2026»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effectLst/>
                        </a:rPr>
                        <a:t>февраль-май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Нефёдова</a:t>
                      </a:r>
                      <a:r>
                        <a:rPr lang="ru-RU" sz="1400" b="1" baseline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О.Г</a:t>
                      </a:r>
                      <a:r>
                        <a:rPr lang="ru-RU" sz="14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., </a:t>
                      </a:r>
                      <a:r>
                        <a:rPr lang="ru-RU" sz="14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декан ФМФ, доцент кафедры</a:t>
                      </a:r>
                      <a:r>
                        <a:rPr lang="ru-RU" sz="1400" b="0" baseline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прикладной математики и информатики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Кондратенко И.Б., </a:t>
                      </a:r>
                      <a:r>
                        <a:rPr lang="ru-RU" sz="14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доцент кафедры</a:t>
                      </a:r>
                      <a:r>
                        <a:rPr lang="ru-RU" sz="1400" b="0" baseline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прикладной математики и информатики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Недопекин А.Е., </a:t>
                      </a:r>
                      <a:r>
                        <a:rPr lang="ru-RU" sz="14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доцент кафедры</a:t>
                      </a:r>
                      <a:r>
                        <a:rPr lang="ru-RU" sz="1400" b="0" baseline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прикладной математики и информатики</a:t>
                      </a:r>
                      <a:endParaRPr lang="ru-RU" sz="1400" b="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9566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4050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6"/>
          <p:cNvSpPr txBox="1"/>
          <p:nvPr/>
        </p:nvSpPr>
        <p:spPr bwMode="auto">
          <a:xfrm>
            <a:off x="386785" y="761972"/>
            <a:ext cx="7738312" cy="67327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Образовательные кружки ФМФ</a:t>
            </a:r>
            <a:endParaRPr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1046630" y="149405"/>
            <a:ext cx="562305" cy="636822"/>
          </a:xfrm>
          <a:prstGeom prst="rect">
            <a:avLst/>
          </a:prstGeom>
        </p:spPr>
      </p:pic>
      <p:sp>
        <p:nvSpPr>
          <p:cNvPr id="13" name="Заголовок 6"/>
          <p:cNvSpPr txBox="1"/>
          <p:nvPr/>
        </p:nvSpPr>
        <p:spPr bwMode="auto">
          <a:xfrm>
            <a:off x="10503874" y="857581"/>
            <a:ext cx="1787156" cy="31914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7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МАРИЙСКИЙ</a:t>
            </a:r>
            <a:endParaRPr/>
          </a:p>
          <a:p>
            <a:pPr algn="ctr">
              <a:defRPr/>
            </a:pPr>
            <a:r>
              <a:rPr lang="ru-RU" sz="7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ГОСУДАРСТВЕННЫЙ</a:t>
            </a:r>
            <a:endParaRPr/>
          </a:p>
          <a:p>
            <a:pPr algn="ctr">
              <a:defRPr/>
            </a:pPr>
            <a:r>
              <a:rPr lang="ru-RU" sz="7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УНИВЕРСИТЕТ</a:t>
            </a:r>
            <a:endParaRPr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870700"/>
              </p:ext>
            </p:extLst>
          </p:nvPr>
        </p:nvGraphicFramePr>
        <p:xfrm>
          <a:off x="530310" y="1838846"/>
          <a:ext cx="11354200" cy="349654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5145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0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68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499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Наименование</a:t>
                      </a:r>
                      <a:endParaRPr sz="18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/>
                          <a:cs typeface="+mn-cs"/>
                        </a:rPr>
                        <a:t>Сроки</a:t>
                      </a:r>
                      <a:endParaRPr lang="ru-RU" sz="1800" dirty="0">
                        <a:latin typeface="Arial"/>
                        <a:cs typeface="+mn-cs"/>
                      </a:endParaRPr>
                    </a:p>
                    <a:p>
                      <a:pPr algn="ctr">
                        <a:defRPr/>
                      </a:pPr>
                      <a:endParaRPr sz="18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dirty="0">
                          <a:latin typeface="Arial"/>
                          <a:cs typeface="Arial"/>
                        </a:rPr>
                        <a:t>Ответственные лица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6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сентябрь 2025 - май 2026</a:t>
                      </a:r>
                      <a:endParaRPr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baseline="0" dirty="0" err="1">
                          <a:latin typeface="+mn-lt"/>
                          <a:cs typeface="Arial" panose="020B0604020202020204" pitchFamily="34" charset="0"/>
                        </a:rPr>
                        <a:t>Ключев</a:t>
                      </a:r>
                      <a:r>
                        <a:rPr lang="ru-RU" sz="1400" b="1" baseline="0" dirty="0">
                          <a:latin typeface="+mn-lt"/>
                          <a:cs typeface="Arial" panose="020B0604020202020204" pitchFamily="34" charset="0"/>
                        </a:rPr>
                        <a:t> В.В., </a:t>
                      </a:r>
                      <a:r>
                        <a:rPr lang="ru-RU" sz="1400" b="0" baseline="0" dirty="0">
                          <a:latin typeface="+mn-lt"/>
                          <a:cs typeface="Arial" panose="020B0604020202020204" pitchFamily="34" charset="0"/>
                        </a:rPr>
                        <a:t>доцент кафедры математического анализа и теории функций</a:t>
                      </a:r>
                      <a:endParaRPr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Физика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сентябрь 2025 - май 2026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defRPr/>
                      </a:pPr>
                      <a:r>
                        <a:rPr lang="ru-RU" sz="14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Мубаракшин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И.Р.,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доцент кафедры физики и материаловедения</a:t>
                      </a:r>
                      <a:endParaRPr sz="14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</a:rPr>
                        <a:t>Программирование и информационные технологии</a:t>
                      </a: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сентябрь 2025 - май 2026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Забродин Д.В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., преподаватель</a:t>
                      </a: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кафедры прикладной математики и информатики</a:t>
                      </a:r>
                      <a:endParaRPr sz="14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</a:rPr>
                        <a:t>Робототехника</a:t>
                      </a: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сентябрь 2025 - май 2026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defRPr/>
                      </a:pP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Изиков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В.Т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., доцент</a:t>
                      </a: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кафедры прикладной математики и информатики</a:t>
                      </a:r>
                      <a:endParaRPr sz="14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5623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6"/>
          <p:cNvSpPr txBox="1"/>
          <p:nvPr/>
        </p:nvSpPr>
        <p:spPr bwMode="auto">
          <a:xfrm>
            <a:off x="386785" y="343880"/>
            <a:ext cx="7738312" cy="6667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Победы студентов</a:t>
            </a:r>
            <a:endParaRPr sz="2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1046630" y="149405"/>
            <a:ext cx="562305" cy="636822"/>
          </a:xfrm>
          <a:prstGeom prst="rect">
            <a:avLst/>
          </a:prstGeom>
        </p:spPr>
      </p:pic>
      <p:sp>
        <p:nvSpPr>
          <p:cNvPr id="13" name="Заголовок 6"/>
          <p:cNvSpPr txBox="1"/>
          <p:nvPr/>
        </p:nvSpPr>
        <p:spPr bwMode="auto">
          <a:xfrm>
            <a:off x="10503874" y="857581"/>
            <a:ext cx="1787156" cy="31914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7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МАРИЙСКИЙ</a:t>
            </a:r>
            <a:endParaRPr/>
          </a:p>
          <a:p>
            <a:pPr algn="ctr">
              <a:defRPr/>
            </a:pPr>
            <a:r>
              <a:rPr lang="ru-RU" sz="7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ГОСУДАРСТВЕННЫЙ</a:t>
            </a:r>
            <a:endParaRPr/>
          </a:p>
          <a:p>
            <a:pPr algn="ctr">
              <a:defRPr/>
            </a:pPr>
            <a:r>
              <a:rPr lang="ru-RU" sz="7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УНИВЕРСИТЕТ</a:t>
            </a:r>
            <a:endParaRPr/>
          </a:p>
        </p:txBody>
      </p:sp>
      <p:sp>
        <p:nvSpPr>
          <p:cNvPr id="9" name="TextBox 8"/>
          <p:cNvSpPr txBox="1"/>
          <p:nvPr/>
        </p:nvSpPr>
        <p:spPr bwMode="auto">
          <a:xfrm>
            <a:off x="241757" y="857581"/>
            <a:ext cx="6159043" cy="520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dirty="0"/>
              <a:t>Калинин Евгений Владимирович. Победитель программы «УМНИК». Разработка состава </a:t>
            </a:r>
            <a:r>
              <a:rPr lang="ru-RU" sz="1400" dirty="0" err="1"/>
              <a:t>металлизационной</a:t>
            </a:r>
            <a:r>
              <a:rPr lang="ru-RU" sz="1400" dirty="0"/>
              <a:t> пасты для изделий печатной микроэлектроники повышенной функциональной сложности</a:t>
            </a:r>
          </a:p>
          <a:p>
            <a:pPr algn="just"/>
            <a:endParaRPr lang="ru-RU" sz="1200" dirty="0"/>
          </a:p>
          <a:p>
            <a:pPr algn="just"/>
            <a:r>
              <a:rPr lang="ru-RU" sz="1400" dirty="0" err="1"/>
              <a:t>Суконнов</a:t>
            </a:r>
            <a:r>
              <a:rPr lang="ru-RU" sz="1400" dirty="0"/>
              <a:t> Егор Михайлович. Победитель конкурсе студенческих стартапов. Создание операционной системы для дронов</a:t>
            </a:r>
          </a:p>
          <a:p>
            <a:pPr algn="just"/>
            <a:br>
              <a:rPr lang="ru-RU" sz="1200" dirty="0"/>
            </a:br>
            <a:r>
              <a:rPr lang="ru-RU" sz="1400" dirty="0"/>
              <a:t>Карасева Анастасия Сергеевна. Победитель конкурсе студенческих стартапов. Создание этнокультурной настольной игры с элементами цифровизации, основанной на традиционных марийских орнаментах «Марий </a:t>
            </a:r>
            <a:r>
              <a:rPr lang="ru-RU" sz="1400" dirty="0" err="1"/>
              <a:t>Кужо</a:t>
            </a:r>
            <a:r>
              <a:rPr lang="ru-RU" sz="1400" dirty="0"/>
              <a:t>»</a:t>
            </a:r>
          </a:p>
          <a:p>
            <a:pPr algn="just"/>
            <a:r>
              <a:rPr lang="ru-RU" sz="1400" dirty="0"/>
              <a:t>  </a:t>
            </a:r>
            <a:br>
              <a:rPr lang="ru-RU" sz="1200" dirty="0"/>
            </a:br>
            <a:r>
              <a:rPr lang="ru-RU" sz="1400" dirty="0" err="1"/>
              <a:t>Суманеев</a:t>
            </a:r>
            <a:r>
              <a:rPr lang="ru-RU" sz="1400" dirty="0"/>
              <a:t> Николай Сергеевич. Победитель конкурсе студенческих стартапов. Разработка опытного образца программно-аппаратного комплекса для определения адгезионных свойств поверхности методом отрыва липкой ленты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dirty="0"/>
              <a:t>Хусаинов Андрей Викторович. Победитель соревнования по скоростному вычислению </a:t>
            </a:r>
            <a:r>
              <a:rPr lang="ru-RU" sz="1400" dirty="0" err="1"/>
              <a:t>Calculation</a:t>
            </a:r>
            <a:r>
              <a:rPr lang="ru-RU" sz="1400" dirty="0"/>
              <a:t> </a:t>
            </a:r>
            <a:r>
              <a:rPr lang="ru-RU" sz="1400" dirty="0" err="1"/>
              <a:t>Bee</a:t>
            </a:r>
            <a:r>
              <a:rPr lang="ru-RU" sz="1400" dirty="0"/>
              <a:t> - 2025. 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dirty="0"/>
              <a:t>Команда — </a:t>
            </a:r>
            <a:r>
              <a:rPr lang="ru-RU" sz="1400" dirty="0" err="1"/>
              <a:t>СИшки</a:t>
            </a:r>
            <a:r>
              <a:rPr lang="ru-RU" sz="1400" dirty="0"/>
              <a:t>, группа СИ-15 (ФМФ)</a:t>
            </a:r>
          </a:p>
          <a:p>
            <a:pPr algn="just"/>
            <a:r>
              <a:rPr lang="ru-RU" sz="1400" dirty="0"/>
              <a:t>— </a:t>
            </a:r>
            <a:r>
              <a:rPr lang="ru-RU" sz="1400" dirty="0" err="1"/>
              <a:t>Канашин</a:t>
            </a:r>
            <a:r>
              <a:rPr lang="ru-RU" sz="1400" dirty="0"/>
              <a:t> Матвей Андреевич (капитан команды), Мустаев Родион Сергеевич, Глазунов Андрей Александрович, Галлов Максим Артёмович. Команда-победитель в ХАКАТОНЕ - соревновании по разработке программного продукта - «ИТ-ПОРЫВ 2025»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714EC5B-5751-5B6B-8642-3CB3751DCD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9966" y="857581"/>
            <a:ext cx="3953908" cy="3091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EA50D41F-C9E4-3949-70E3-7FEE10CCDE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9013" y="3948584"/>
            <a:ext cx="4083018" cy="2719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46607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643</TotalTime>
  <Words>828</Words>
  <Application>Microsoft Office PowerPoint</Application>
  <DocSecurity>0</DocSecurity>
  <PresentationFormat>Широкоэкранный</PresentationFormat>
  <Paragraphs>135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Arial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clase84ur clase84ur</cp:lastModifiedBy>
  <cp:revision>185</cp:revision>
  <cp:lastPrinted>2025-10-23T13:11:31Z</cp:lastPrinted>
  <dcterms:created xsi:type="dcterms:W3CDTF">2021-07-15T12:03:34Z</dcterms:created>
  <dcterms:modified xsi:type="dcterms:W3CDTF">2025-10-27T13:23:07Z</dcterms:modified>
  <dc:identifier/>
  <dc:language/>
  <cp:version/>
</cp:coreProperties>
</file>