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9" r:id="rId3"/>
    <p:sldId id="274" r:id="rId4"/>
    <p:sldId id="275" r:id="rId5"/>
    <p:sldId id="277" r:id="rId6"/>
    <p:sldId id="278" r:id="rId7"/>
  </p:sldIdLst>
  <p:sldSz cx="12192000" cy="6858000"/>
  <p:notesSz cx="12192000" cy="6858000"/>
  <p:embeddedFontLs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u.ru/university/personalities/personal/detail.php?ELEMENT_ID=5844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2" name="Заголовок 6"/>
          <p:cNvSpPr txBox="1"/>
          <p:nvPr/>
        </p:nvSpPr>
        <p:spPr bwMode="auto">
          <a:xfrm>
            <a:off x="623888" y="587142"/>
            <a:ext cx="10010982" cy="2193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Олимпиады, конкурсы, соревнования, состязания и иные мероприятия, направленные на выявление учебных достижений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Факультет общего и профессионального образования</a:t>
            </a:r>
            <a:endParaRPr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6"/>
          <p:cNvSpPr txBox="1"/>
          <p:nvPr/>
        </p:nvSpPr>
        <p:spPr bwMode="auto">
          <a:xfrm>
            <a:off x="3887575" y="3308065"/>
            <a:ext cx="5460159" cy="244167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Координатор </a:t>
            </a:r>
            <a:r>
              <a:rPr lang="ru-RU" sz="2000" dirty="0">
                <a:solidFill>
                  <a:schemeClr val="bg1"/>
                </a:solidFill>
              </a:rPr>
              <a:t>образовательных испытаний </a:t>
            </a:r>
            <a:r>
              <a:rPr lang="ru-RU" sz="2000" dirty="0" smtClean="0">
                <a:solidFill>
                  <a:schemeClr val="bg1"/>
                </a:solidFill>
              </a:rPr>
              <a:t>– Рыбаков Андрей Витальевич, доцент кафедры </a:t>
            </a:r>
            <a:r>
              <a:rPr lang="ru-RU" sz="2000" dirty="0">
                <a:solidFill>
                  <a:schemeClr val="bg1"/>
                </a:solidFill>
              </a:rPr>
              <a:t>педагогики начального и общего образования</a:t>
            </a:r>
            <a:endParaRPr lang="ru-RU" sz="2000" dirty="0">
              <a:solidFill>
                <a:schemeClr val="bg1"/>
              </a:solidFill>
              <a:hlinkClick r:id="rId3"/>
            </a:endParaRP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https</a:t>
            </a:r>
            <a:r>
              <a:rPr lang="en-US" sz="2000" dirty="0">
                <a:solidFill>
                  <a:schemeClr val="bg1"/>
                </a:solidFill>
              </a:rPr>
              <a:t>://marsu.ru/education/units/foipo/index.php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34870" y="277578"/>
            <a:ext cx="962861" cy="1090459"/>
          </a:xfrm>
          <a:prstGeom prst="rect">
            <a:avLst/>
          </a:prstGeom>
        </p:spPr>
      </p:pic>
      <p:sp>
        <p:nvSpPr>
          <p:cNvPr id="9" name="Заголовок 6"/>
          <p:cNvSpPr txBox="1"/>
          <p:nvPr/>
        </p:nvSpPr>
        <p:spPr bwMode="auto">
          <a:xfrm>
            <a:off x="10222722" y="1454105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12" name="Заголовок 6"/>
          <p:cNvSpPr txBox="1"/>
          <p:nvPr/>
        </p:nvSpPr>
        <p:spPr bwMode="auto">
          <a:xfrm>
            <a:off x="623887" y="2828521"/>
            <a:ext cx="10010982" cy="959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sz="3200" b="1" dirty="0">
              <a:solidFill>
                <a:schemeClr val="bg1"/>
              </a:solidFill>
              <a:latin typeface="Arial"/>
              <a:ea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FF35A0-F26A-41E7-F8D7-F8D56D2B93B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2A8EBBEF-447C-02BA-B1F8-BA769CECDB85}"/>
              </a:ext>
            </a:extLst>
          </p:cNvPr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учитываемых в рейтинге университетов стран БРИКС, RAEX-100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0A4BD-8609-DC25-6F38-50DC9B3333FD}"/>
              </a:ext>
            </a:extLst>
          </p:cNvPr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9D309B-6F92-3D07-C2A9-CE7AAABB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4CC3099-2ECC-BB57-A44A-0B6070473C32}"/>
              </a:ext>
            </a:extLst>
          </p:cNvPr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825AF56-EEE4-3B1B-7293-EEF54B1B6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84495"/>
              </p:ext>
            </p:extLst>
          </p:nvPr>
        </p:nvGraphicFramePr>
        <p:xfrm>
          <a:off x="157301" y="1237667"/>
          <a:ext cx="11853333" cy="530162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4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8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1800" b="1" i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лица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52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Открытые международные студенческие интернет-олимпиады (Педагогика)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 тур (отборочный) 15.09.2025-26.12.2025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II тур заключительный (региональный, всероссийский, международный)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27.02.2026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Кондратенко Е.В.,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педагогического института, профессор кафедры педагогики начального и общего образования,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Курочкина Л.В.,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Бирюкова Н.А.,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2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Международный конкурс «За Русский!»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августа – 17 октября 2025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Арефьева О.В.,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 кафедры общеобразовательных дисциплин и методики их преподавания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лица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32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студентов «Я—профессионал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(направления: Дизайн, Классный руководитель, Педагогическое образование (дошкольное), Педагогическое образование (основное)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сентябрь-ноябрь (регистрация),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 (отборочный этап),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– апрель (заключительный этап)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Кондратенко Е.В.,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педагогического института, профессор кафедры педагогики начального и общего образования,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Курочкина Л.В.,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Максимова З.Ю.,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теории и методики технологии и профессионального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C1BB5A3-5FF3-9DE8-ACEA-3248DC13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73" y="153887"/>
            <a:ext cx="635517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конкурсов, рекомендуемых для участия обучающихся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64156"/>
              </p:ext>
            </p:extLst>
          </p:nvPr>
        </p:nvGraphicFramePr>
        <p:xfrm>
          <a:off x="386785" y="1106137"/>
          <a:ext cx="11488383" cy="48254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5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9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53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студенческая олимпиада по педагогике «Форсайт-педагогика»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2026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Кондратенко Е.В.,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педагогического института, профессор кафедры педагогики начального и общего образования,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Курочкина Л.В.,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Бирюкова Н.А.,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8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Всероссийская студенческая олимпиада по гистологии, цитологии, эмбриологии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апрель 2026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Божьеволина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И.М.,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доцент кафедры общеобразовательных дисциплин и методики их преподавания </a:t>
                      </a: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20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фестиваль-конкурс «Потомки великих мастеров»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апрель-июнь 2026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Максимова З.Ю., </a:t>
                      </a:r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доцент кафедры теории и методики технологии и профессионального образования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552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выпускных квалификационных работ в формате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диплом»</a:t>
                      </a:r>
                      <a:endParaRPr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март-июнь 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Руководители ВКР</a:t>
                      </a:r>
                      <a:endParaRPr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B2A3A61-5B37-5404-4BED-E190DA6E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73" y="153887"/>
            <a:ext cx="635517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332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студенческих олимпиад, конкурсов, рекомендуемых для участия обучающихся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 dirty="0"/>
          </a:p>
          <a:p>
            <a:pPr algn="ctr">
              <a:buClr>
                <a:srgbClr val="EA0A2A"/>
              </a:buClr>
              <a:defRPr/>
            </a:pPr>
            <a:endParaRPr sz="2400" dirty="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77078"/>
              </p:ext>
            </p:extLst>
          </p:nvPr>
        </p:nvGraphicFramePr>
        <p:xfrm>
          <a:off x="386785" y="1248077"/>
          <a:ext cx="11560779" cy="501877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88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5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Региональные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41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Межрегиональный конкурс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Школа будущего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Ноябрь 2025</a:t>
                      </a:r>
                      <a:endParaRPr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Кондратенко Е.В., 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педагогического института, профессор кафедры педагогики начального и общего образования,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Курочкина Л.В.,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Бирюкова Н.А.,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6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Межрегиональный конкурс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 – профессия будущего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Декабрь 2025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Кондратенко Е.В., 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педагогического института, профессор кафедры педагогики начального и общего образования,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Курочкина Л.В.,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Бирюкова Н.А.,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Межрегионального конкурса «Педагог профи. Старт»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 – октябрь 2025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Кондратенко Е.В., 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 педагогического института, профессор кафедры педагогики начального и общего образования, 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Бирюкова Н.А.,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доцент кафедры педагогики начального и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99793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Внутривузовские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Ответственные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лица</a:t>
                      </a:r>
                      <a:endParaRPr sz="1400" dirty="0">
                        <a:latin typeface="Calibri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86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История России</a:t>
                      </a:r>
                    </a:p>
                    <a:p>
                      <a:pPr algn="l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Иностранный язык</a:t>
                      </a:r>
                    </a:p>
                    <a:p>
                      <a:pPr algn="l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Философия</a:t>
                      </a:r>
                    </a:p>
                    <a:p>
                      <a:pPr algn="l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Основы российской государственности</a:t>
                      </a:r>
                    </a:p>
                    <a:p>
                      <a:pPr algn="l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Экономика</a:t>
                      </a:r>
                    </a:p>
                    <a:p>
                      <a:pPr algn="l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Русский язык и культура речи</a:t>
                      </a:r>
                    </a:p>
                    <a:p>
                      <a:pPr algn="l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Правоведение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февраль – май 2026 </a:t>
                      </a:r>
                      <a:endParaRPr sz="16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Иванов А.Г.,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зав. кафедрой отечественной истории</a:t>
                      </a:r>
                    </a:p>
                    <a:p>
                      <a:pPr algn="just"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Беляева Т.Н.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, зав. кафедрой иноязычной речевой коммуникации</a:t>
                      </a:r>
                    </a:p>
                    <a:p>
                      <a:pPr algn="just"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Мамонтова М.С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., заведующий кафедрой философии   и   социально-культурных технологий</a:t>
                      </a:r>
                    </a:p>
                    <a:p>
                      <a:pPr algn="just">
                        <a:defRPr/>
                      </a:pP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Лежнина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  Е.В.,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доцент кафедры всеобщей истории</a:t>
                      </a:r>
                    </a:p>
                    <a:p>
                      <a:pPr algn="just"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Карташова   Е.П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., зав. кафедрой русского языка и литературы</a:t>
                      </a:r>
                    </a:p>
                    <a:p>
                      <a:pPr algn="just">
                        <a:defRPr/>
                      </a:pP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Таныгина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Е.А.,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зав. кафедрой экономики и маркетинга</a:t>
                      </a:r>
                    </a:p>
                    <a:p>
                      <a:pPr algn="just">
                        <a:defRPr/>
                      </a:pP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Мурзанов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И.А.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, доцент кафедру теории и истории государства и права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F5BEE9D-07D6-05AC-BE46-8C503B54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73" y="153887"/>
            <a:ext cx="635517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кружки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ФОиПО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1618"/>
              </p:ext>
            </p:extLst>
          </p:nvPr>
        </p:nvGraphicFramePr>
        <p:xfrm>
          <a:off x="386785" y="1674632"/>
          <a:ext cx="11354200" cy="282598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2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9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Сроки</a:t>
                      </a:r>
                      <a:endParaRPr lang="ru-RU" sz="1800" dirty="0">
                        <a:latin typeface="Arial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22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</a:t>
                      </a:r>
                      <a:endParaRPr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сентябрь 2025 - май 2026</a:t>
                      </a:r>
                      <a:endParaRPr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Максимова З.Ю., </a:t>
                      </a:r>
                      <a:r>
                        <a:rPr lang="ru-RU" sz="1400" b="0" dirty="0">
                          <a:latin typeface="+mn-lt"/>
                          <a:cs typeface="Arial" panose="020B0604020202020204" pitchFamily="34" charset="0"/>
                        </a:rPr>
                        <a:t>доцент кафедры теории и методики технологии и профессионального образования</a:t>
                      </a:r>
                      <a:endParaRPr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Классный руководитель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Курочкина Л.В.,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 кафедры педагогики начального и общего образования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Педагогическое образование (основное)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2025 – май 2026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Кондратенко Е.В.,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директор педагогического института, профессор кафедры педагогики начального и общего образования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5407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228E53D-8FCC-2BB5-6814-44EBE8A6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73" y="153887"/>
            <a:ext cx="635517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Победы студентов</a:t>
            </a:r>
            <a:endParaRPr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158818" y="786227"/>
            <a:ext cx="668715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1700" dirty="0" err="1"/>
              <a:t>Маляшова</a:t>
            </a:r>
            <a:r>
              <a:rPr lang="ru-RU" sz="1700" dirty="0"/>
              <a:t> Анастасия Андреевна, студентка профиля «Дизайн и декоративно-прикладное искусство</a:t>
            </a:r>
            <a:r>
              <a:rPr lang="ru-RU" sz="1700" dirty="0" smtClean="0"/>
              <a:t>», </a:t>
            </a:r>
            <a:r>
              <a:rPr lang="ru-RU" sz="1700" dirty="0"/>
              <a:t>блестяще представила наш вуз на финале Всероссийского фестиваля-конкурса «Потомки великих мастеров» конкурсе и завоевала 2 место в номинации «Валяние из шерсти» (25 06.2025 г.)</a:t>
            </a:r>
          </a:p>
          <a:p>
            <a:pPr marL="457200" indent="-457200" algn="just">
              <a:buAutoNum type="arabicPeriod"/>
            </a:pPr>
            <a:r>
              <a:rPr lang="ru-RU" sz="1700" dirty="0" smtClean="0"/>
              <a:t>Студентка </a:t>
            </a:r>
            <a:r>
              <a:rPr lang="ru-RU" sz="1700" dirty="0"/>
              <a:t>Глазкова Анастасия в команде студентов заняла 2 место в межрегиональном конкурсе «Школа будущего», Глазовский инженерно-педагогический университет им. В.Г. Короленко (07-09 ноября 2024 г.) </a:t>
            </a:r>
            <a:endParaRPr lang="ru-RU" sz="1700" dirty="0" smtClean="0"/>
          </a:p>
          <a:p>
            <a:pPr marL="457200" indent="-457200" algn="just">
              <a:buAutoNum type="arabicPeriod"/>
            </a:pPr>
            <a:r>
              <a:rPr lang="ru-RU" sz="1700" dirty="0" smtClean="0"/>
              <a:t>Студенты </a:t>
            </a:r>
            <a:r>
              <a:rPr lang="ru-RU" sz="1700" dirty="0"/>
              <a:t>Николаев Андрей, </a:t>
            </a:r>
            <a:r>
              <a:rPr lang="ru-RU" sz="1700" dirty="0" err="1"/>
              <a:t>Спирков</a:t>
            </a:r>
            <a:r>
              <a:rPr lang="ru-RU" sz="1700" dirty="0"/>
              <a:t> Савелий, Еремин Евгений стали победителями XV Республиканской турнир-олимпиады «Географический марафон» (28.09.2024 г.)</a:t>
            </a:r>
          </a:p>
          <a:p>
            <a:pPr marL="457200" indent="-457200" algn="just">
              <a:buAutoNum type="arabicPeriod"/>
            </a:pPr>
            <a:r>
              <a:rPr lang="ru-RU" sz="1700" dirty="0" smtClean="0"/>
              <a:t>Студентка </a:t>
            </a:r>
            <a:r>
              <a:rPr lang="ru-RU" sz="1700" dirty="0"/>
              <a:t>Беленкова Анна заняла III место и стала победителем международного конкурса «За Русский!», Петрова Татьяна и Золотой Александр вошли в число призеров конкурса (октябрь 2024 г.) </a:t>
            </a:r>
          </a:p>
          <a:p>
            <a:pPr marL="457200" indent="-457200" algn="just">
              <a:buAutoNum type="arabicPeriod"/>
            </a:pPr>
            <a:r>
              <a:rPr lang="ru-RU" sz="1700" dirty="0" smtClean="0"/>
              <a:t>Магистранты </a:t>
            </a:r>
            <a:r>
              <a:rPr lang="ru-RU" sz="1700" dirty="0"/>
              <a:t>Матвеева Полина,  Лебедева Надежда, Ракова Елизавета заняли 3 место в Межрегиональном конкурсе «Педагог – профессия будущего», организованном Вятским государственным университетом (декабрь 2024 г.)</a:t>
            </a:r>
          </a:p>
          <a:p>
            <a:pPr marL="457200" indent="-457200">
              <a:buAutoNum type="arabicPeriod"/>
            </a:pPr>
            <a:endParaRPr lang="ru-RU" sz="1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96B1D75-2F11-E69A-D5B0-E4FA6162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73" y="153887"/>
            <a:ext cx="635517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одежда, человек, Человеческое лицо, обу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C1F03C-2378-4A4F-2110-C1B1D3EEC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70" y="1375448"/>
            <a:ext cx="1938720" cy="25849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FB024-BE5A-9500-36E1-CC1972261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465" y="2364640"/>
            <a:ext cx="2772269" cy="1848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64" y="149405"/>
            <a:ext cx="2772269" cy="207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70" y="4046457"/>
            <a:ext cx="1938720" cy="27481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65" y="4487779"/>
            <a:ext cx="2787708" cy="20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813</Words>
  <Application>Microsoft Office PowerPoint</Application>
  <DocSecurity>0</DocSecurity>
  <PresentationFormat>Широкоэкранный</PresentationFormat>
  <Paragraphs>121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Verdana</vt:lpstr>
      <vt:lpstr>Calibri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Бояринцева Ирина Александровна</cp:lastModifiedBy>
  <cp:revision>174</cp:revision>
  <dcterms:created xsi:type="dcterms:W3CDTF">2021-07-15T12:03:34Z</dcterms:created>
  <dcterms:modified xsi:type="dcterms:W3CDTF">2025-10-22T13:23:10Z</dcterms:modified>
  <cp:category/>
  <dc:identifier/>
  <cp:contentStatus/>
  <dc:language/>
  <cp:version/>
</cp:coreProperties>
</file>