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79" r:id="rId4"/>
    <p:sldId id="284" r:id="rId5"/>
    <p:sldId id="280" r:id="rId6"/>
    <p:sldId id="283" r:id="rId7"/>
    <p:sldId id="285" r:id="rId8"/>
    <p:sldId id="286" r:id="rId9"/>
    <p:sldId id="287" r:id="rId10"/>
    <p:sldId id="278" r:id="rId11"/>
    <p:sldId id="282" r:id="rId12"/>
    <p:sldId id="288" r:id="rId13"/>
  </p:sldIdLst>
  <p:sldSz cx="12192000" cy="6858000"/>
  <p:notesSz cx="12192000" cy="6858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Verdana" panose="020B060403050404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noFill/>
            </a:ln>
          </a:top>
          <a:bottom>
            <a:ln w="12700">
              <a:noFill/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  <a:tblStyle styleId="{5A111915-BE36-4E01-A7E5-04B1672EAD32}" styleName="Светлый стиль 2 — акцент 5">
    <a:wholeTbl>
      <a:tcTxStyle>
        <a:fontRef idx="minor">
          <a:srgbClr val="00000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2H>
      <a:tcStyle>
        <a:tcBdr/>
      </a:tcStyle>
    </a:band2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50800">
              <a:solidFill>
                <a:schemeClr val="accent5"/>
              </a:solidFill>
            </a:ln>
          </a:top>
        </a:tcBdr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rgbClr val="000000"/>
        </a:fontRef>
        <a:schemeClr val="bg1"/>
      </a:tcTxStyle>
      <a:tcStyle>
        <a:tcBdr/>
        <a:fillRef idx="1">
          <a:schemeClr val="accent5"/>
        </a:fillRef>
      </a:tcStyle>
    </a:firstRow>
    <a:neCell>
      <a:tcStyle>
        <a:tcBdr/>
      </a:tcStyle>
    </a:neCell>
    <a:nwCell>
      <a:tcStyle>
        <a:tcBdr/>
      </a:tcStyle>
    </a:nwCel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45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B346DA7-549E-4F58-939F-F8EB4345D5C7}" type="datetimeFigureOut">
              <a:rPr lang="ru-RU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51D432A-D135-4954-8559-2B6A9DE81B6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B346DA7-549E-4F58-939F-F8EB4345D5C7}" type="datetimeFigureOut">
              <a:rPr lang="ru-RU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51D432A-D135-4954-8559-2B6A9DE81B6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B346DA7-549E-4F58-939F-F8EB4345D5C7}" type="datetimeFigureOut">
              <a:rPr lang="ru-RU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51D432A-D135-4954-8559-2B6A9DE81B6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B346DA7-549E-4F58-939F-F8EB4345D5C7}" type="datetimeFigureOut">
              <a:rPr lang="ru-RU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51D432A-D135-4954-8559-2B6A9DE81B6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B346DA7-549E-4F58-939F-F8EB4345D5C7}" type="datetimeFigureOut">
              <a:rPr lang="ru-RU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51D432A-D135-4954-8559-2B6A9DE81B6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B346DA7-549E-4F58-939F-F8EB4345D5C7}" type="datetimeFigureOut">
              <a:rPr lang="ru-RU"/>
              <a:t>11.11.2025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51D432A-D135-4954-8559-2B6A9DE81B6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B346DA7-549E-4F58-939F-F8EB4345D5C7}" type="datetimeFigureOut">
              <a:rPr lang="ru-RU"/>
              <a:t>11.11.2025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51D432A-D135-4954-8559-2B6A9DE81B6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B346DA7-549E-4F58-939F-F8EB4345D5C7}" type="datetimeFigureOut">
              <a:rPr lang="ru-RU"/>
              <a:t>11.11.2025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51D432A-D135-4954-8559-2B6A9DE81B6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B346DA7-549E-4F58-939F-F8EB4345D5C7}" type="datetimeFigureOut">
              <a:rPr lang="ru-RU"/>
              <a:t>11.11.2025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51D432A-D135-4954-8559-2B6A9DE81B6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B346DA7-549E-4F58-939F-F8EB4345D5C7}" type="datetimeFigureOut">
              <a:rPr lang="ru-RU"/>
              <a:t>11.11.2025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51D432A-D135-4954-8559-2B6A9DE81B6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B346DA7-549E-4F58-939F-F8EB4345D5C7}" type="datetimeFigureOut">
              <a:rPr lang="ru-RU"/>
              <a:t>11.11.2025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51D432A-D135-4954-8559-2B6A9DE81B6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B346DA7-549E-4F58-939F-F8EB4345D5C7}" type="datetimeFigureOut">
              <a:rPr lang="ru-RU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51D432A-D135-4954-8559-2B6A9DE81B6A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снимок экрана, Графика, синий, пиксель&#10;&#10;Контент, сгенерированный ИИ, может содержать ошибки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/>
        </p:blipFill>
        <p:spPr bwMode="auto">
          <a:xfrm>
            <a:off x="592" y="0"/>
            <a:ext cx="12191408" cy="6858334"/>
          </a:xfrm>
          <a:prstGeom prst="rect">
            <a:avLst/>
          </a:prstGeom>
        </p:spPr>
      </p:pic>
      <p:sp>
        <p:nvSpPr>
          <p:cNvPr id="2" name="Заголовок 6"/>
          <p:cNvSpPr txBox="1"/>
          <p:nvPr/>
        </p:nvSpPr>
        <p:spPr bwMode="auto">
          <a:xfrm>
            <a:off x="623888" y="587142"/>
            <a:ext cx="10010982" cy="32004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+mn-lt"/>
              </a:rPr>
              <a:t>Олимпиады</a:t>
            </a:r>
            <a:r>
              <a:rPr lang="ru-RU" sz="3600" b="1" dirty="0">
                <a:solidFill>
                  <a:schemeClr val="bg1"/>
                </a:solidFill>
                <a:latin typeface="+mn-lt"/>
              </a:rPr>
              <a:t>, конкурсы, соревнования, состязания и иные мероприятия, направленные на выявление учебных достижений </a:t>
            </a:r>
            <a:endParaRPr lang="ru-RU" sz="3600" b="1" dirty="0" smtClean="0">
              <a:solidFill>
                <a:schemeClr val="bg1"/>
              </a:solidFill>
              <a:latin typeface="+mn-lt"/>
            </a:endParaRPr>
          </a:p>
          <a:p>
            <a:pPr algn="ctr">
              <a:defRPr/>
            </a:pPr>
            <a:endParaRPr lang="ru-RU" sz="3600" b="1" dirty="0" smtClean="0">
              <a:solidFill>
                <a:schemeClr val="bg1"/>
              </a:solidFill>
              <a:latin typeface="+mn-lt"/>
            </a:endParaRPr>
          </a:p>
          <a:p>
            <a:pPr algn="ctr"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+mn-lt"/>
              </a:rPr>
              <a:t>Факультет физической культуры спорта и туризма</a:t>
            </a:r>
          </a:p>
        </p:txBody>
      </p:sp>
      <p:sp>
        <p:nvSpPr>
          <p:cNvPr id="5" name="Заголовок 6"/>
          <p:cNvSpPr txBox="1"/>
          <p:nvPr/>
        </p:nvSpPr>
        <p:spPr bwMode="auto">
          <a:xfrm>
            <a:off x="3858958" y="3398378"/>
            <a:ext cx="5460159" cy="24416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200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Координатор образовательных испытаний – </a:t>
            </a:r>
            <a:r>
              <a:rPr lang="ru-RU" sz="2200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Бороухина </a:t>
            </a:r>
            <a:r>
              <a:rPr lang="ru-RU" sz="2200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Елена Витальевна, заместитель декана по учебной работе</a:t>
            </a:r>
          </a:p>
          <a:p>
            <a:pPr>
              <a:defRPr/>
            </a:pPr>
            <a:endParaRPr lang="ru-RU" sz="2200" dirty="0" smtClean="0">
              <a:solidFill>
                <a:schemeClr val="bg1">
                  <a:lumMod val="75000"/>
                </a:schemeClr>
              </a:solidFill>
              <a:latin typeface="Arial"/>
              <a:ea typeface="Verdana"/>
              <a:cs typeface="Arial"/>
            </a:endParaRP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</a:rPr>
              <a:t>https://</a:t>
            </a:r>
            <a:r>
              <a:rPr lang="en-US" sz="2000" dirty="0" smtClean="0">
                <a:solidFill>
                  <a:schemeClr val="bg1"/>
                </a:solidFill>
              </a:rPr>
              <a:t>marsu.ru/education/units/ffksit/</a:t>
            </a:r>
            <a:endParaRPr sz="20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634870" y="277578"/>
            <a:ext cx="962861" cy="1090459"/>
          </a:xfrm>
          <a:prstGeom prst="rect">
            <a:avLst/>
          </a:prstGeom>
        </p:spPr>
      </p:pic>
      <p:sp>
        <p:nvSpPr>
          <p:cNvPr id="9" name="Заголовок 6"/>
          <p:cNvSpPr txBox="1"/>
          <p:nvPr/>
        </p:nvSpPr>
        <p:spPr bwMode="auto">
          <a:xfrm>
            <a:off x="10222722" y="1454105"/>
            <a:ext cx="1787156" cy="3191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1100">
                <a:solidFill>
                  <a:schemeClr val="bg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МАРИЙСКИЙ</a:t>
            </a:r>
            <a:endParaRPr/>
          </a:p>
          <a:p>
            <a:pPr algn="ctr">
              <a:defRPr/>
            </a:pPr>
            <a:r>
              <a:rPr lang="ru-RU" sz="1100">
                <a:solidFill>
                  <a:schemeClr val="bg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ГОСУДАРСТВЕННЫЙ</a:t>
            </a:r>
            <a:endParaRPr/>
          </a:p>
          <a:p>
            <a:pPr algn="ctr">
              <a:defRPr/>
            </a:pPr>
            <a:r>
              <a:rPr lang="ru-RU" sz="1100">
                <a:solidFill>
                  <a:schemeClr val="bg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УНИВЕРСИТЕТ</a:t>
            </a:r>
            <a:endParaRPr/>
          </a:p>
        </p:txBody>
      </p:sp>
      <p:sp>
        <p:nvSpPr>
          <p:cNvPr id="12" name="Заголовок 6"/>
          <p:cNvSpPr txBox="1"/>
          <p:nvPr/>
        </p:nvSpPr>
        <p:spPr bwMode="auto">
          <a:xfrm>
            <a:off x="623888" y="2818839"/>
            <a:ext cx="10010982" cy="9590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endParaRPr sz="3200" b="1" dirty="0">
              <a:solidFill>
                <a:schemeClr val="bg1"/>
              </a:solidFill>
              <a:latin typeface="Arial"/>
              <a:ea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340" y="1955179"/>
            <a:ext cx="1469053" cy="1469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6"/>
          <p:cNvSpPr txBox="1"/>
          <p:nvPr/>
        </p:nvSpPr>
        <p:spPr bwMode="auto">
          <a:xfrm>
            <a:off x="386785" y="343880"/>
            <a:ext cx="7738312" cy="6667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обеды студентов</a:t>
            </a:r>
            <a:endParaRPr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046630" y="149405"/>
            <a:ext cx="562305" cy="636822"/>
          </a:xfrm>
          <a:prstGeom prst="rect">
            <a:avLst/>
          </a:prstGeom>
        </p:spPr>
      </p:pic>
      <p:sp>
        <p:nvSpPr>
          <p:cNvPr id="13" name="Заголовок 6"/>
          <p:cNvSpPr txBox="1"/>
          <p:nvPr/>
        </p:nvSpPr>
        <p:spPr bwMode="auto">
          <a:xfrm>
            <a:off x="10503874" y="857581"/>
            <a:ext cx="1787156" cy="3191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700">
                <a:solidFill>
                  <a:schemeClr val="bg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МАРИЙСКИЙ</a:t>
            </a:r>
            <a:endParaRPr/>
          </a:p>
          <a:p>
            <a:pPr algn="ctr">
              <a:defRPr/>
            </a:pPr>
            <a:r>
              <a:rPr lang="ru-RU" sz="700">
                <a:solidFill>
                  <a:schemeClr val="bg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ГОСУДАРСТВЕННЫЙ</a:t>
            </a:r>
            <a:endParaRPr/>
          </a:p>
          <a:p>
            <a:pPr algn="ctr">
              <a:defRPr/>
            </a:pPr>
            <a:r>
              <a:rPr lang="ru-RU" sz="700">
                <a:solidFill>
                  <a:schemeClr val="bg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УНИВЕРСИТЕТ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254420" y="1050554"/>
            <a:ext cx="11682207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/>
              <a:t>Шишикина Анастасия Владимировна - III  место в III Всероссийской олимпиаде по безопасности жизнедеятельности по разделу – «Чрезвычайные ситуации природного характера» . </a:t>
            </a:r>
          </a:p>
          <a:p>
            <a:pPr algn="just"/>
            <a:r>
              <a:rPr lang="ru-RU" sz="1600"/>
              <a:t>Руководитель: Мухина С.А., к.б.н., доцент</a:t>
            </a:r>
          </a:p>
          <a:p>
            <a:pPr algn="just"/>
            <a:r>
              <a:rPr lang="ru-RU" sz="1600"/>
              <a:t>Организация проведения: Липецк, Липецкая региональная Физкультурно-Спортивная Общественная организация "Буревестник". </a:t>
            </a:r>
          </a:p>
          <a:p>
            <a:pPr algn="just"/>
            <a:r>
              <a:rPr lang="ru-RU" sz="1600"/>
              <a:t>25 января 2025</a:t>
            </a:r>
          </a:p>
          <a:p>
            <a:pPr algn="just"/>
            <a:endParaRPr lang="ru-RU" sz="1600"/>
          </a:p>
          <a:p>
            <a:pPr algn="just"/>
            <a:r>
              <a:rPr lang="ru-RU" sz="1600"/>
              <a:t>Абрамова Ангелина Алексеевна -  III  место в III Всероссийской олимпиаде по безопасности жизнедеятельности по разделу – «Чрезвычайные ситуации природного характера» . </a:t>
            </a:r>
          </a:p>
          <a:p>
            <a:pPr algn="just"/>
            <a:r>
              <a:rPr lang="ru-RU" sz="1600"/>
              <a:t>Руководитель - Гаврилова М.Н., к.б.н., доцент. </a:t>
            </a:r>
          </a:p>
          <a:p>
            <a:pPr algn="just"/>
            <a:r>
              <a:rPr lang="ru-RU" sz="1600"/>
              <a:t>Организация проведения: Липецк, Липецкая региональная Физкультурно-Спортивная Общественная организация "Буревестник". </a:t>
            </a:r>
          </a:p>
          <a:p>
            <a:pPr algn="just"/>
            <a:r>
              <a:rPr lang="ru-RU" sz="1600"/>
              <a:t>25 января 2025</a:t>
            </a:r>
          </a:p>
          <a:p>
            <a:pPr algn="just"/>
            <a:endParaRPr lang="ru-RU" sz="1600"/>
          </a:p>
          <a:p>
            <a:pPr algn="just"/>
            <a:r>
              <a:rPr lang="ru-RU" sz="1600"/>
              <a:t>Сотникова Алена Васильевна -  III  место в III Всероссийской  олимпиаде по безопасности жизнедеятельности по разделу – «Чрезвычайные ситуации природного характера» . </a:t>
            </a:r>
          </a:p>
          <a:p>
            <a:pPr algn="just"/>
            <a:r>
              <a:rPr lang="ru-RU" sz="1600"/>
              <a:t>Руководитель - Полозова О.В.</a:t>
            </a:r>
          </a:p>
          <a:p>
            <a:pPr algn="just"/>
            <a:r>
              <a:rPr lang="ru-RU" sz="1600"/>
              <a:t>Организация проведения: Липецк, Липецкая региональная Физкультурно-Спортивная Общественная организация "Буревестник". </a:t>
            </a:r>
          </a:p>
          <a:p>
            <a:pPr algn="just"/>
            <a:r>
              <a:rPr lang="ru-RU" sz="1600"/>
              <a:t>25 января 2025</a:t>
            </a:r>
          </a:p>
          <a:p>
            <a:pPr algn="just"/>
            <a:endParaRPr lang="ru-RU" sz="1600"/>
          </a:p>
          <a:p>
            <a:pPr algn="just"/>
            <a:r>
              <a:rPr lang="ru-RU" sz="1600"/>
              <a:t>Могилева Екатерина Сергеевна - II  место в III Всероссийской олимпиаде по безопасности жизнедеятельности по разделу – «Чрезвычайные ситуации природного характера» </a:t>
            </a:r>
          </a:p>
          <a:p>
            <a:pPr algn="just"/>
            <a:r>
              <a:rPr lang="ru-RU" sz="1600"/>
              <a:t>Руководитель - Зимина И.С.</a:t>
            </a:r>
          </a:p>
          <a:p>
            <a:pPr algn="just"/>
            <a:r>
              <a:rPr lang="ru-RU" sz="1600"/>
              <a:t>Организация проведения: Липецк, Липецкая региональная Физкультурно-Спортивная Общественная организация "Буревестник". </a:t>
            </a:r>
          </a:p>
          <a:p>
            <a:pPr algn="just"/>
            <a:r>
              <a:rPr lang="ru-RU" sz="1600"/>
              <a:t>25 января 2025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8943" y="43886"/>
            <a:ext cx="966767" cy="96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6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6"/>
          <p:cNvSpPr txBox="1"/>
          <p:nvPr/>
        </p:nvSpPr>
        <p:spPr bwMode="auto">
          <a:xfrm>
            <a:off x="386785" y="343880"/>
            <a:ext cx="7738312" cy="6667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обеды студентов</a:t>
            </a:r>
            <a:endParaRPr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046630" y="149405"/>
            <a:ext cx="562305" cy="636822"/>
          </a:xfrm>
          <a:prstGeom prst="rect">
            <a:avLst/>
          </a:prstGeom>
        </p:spPr>
      </p:pic>
      <p:sp>
        <p:nvSpPr>
          <p:cNvPr id="13" name="Заголовок 6"/>
          <p:cNvSpPr txBox="1"/>
          <p:nvPr/>
        </p:nvSpPr>
        <p:spPr bwMode="auto">
          <a:xfrm>
            <a:off x="10503874" y="857581"/>
            <a:ext cx="1787156" cy="3191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700">
                <a:solidFill>
                  <a:schemeClr val="bg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МАРИЙСКИЙ</a:t>
            </a:r>
            <a:endParaRPr/>
          </a:p>
          <a:p>
            <a:pPr algn="ctr">
              <a:defRPr/>
            </a:pPr>
            <a:r>
              <a:rPr lang="ru-RU" sz="700">
                <a:solidFill>
                  <a:schemeClr val="bg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ГОСУДАРСТВЕННЫЙ</a:t>
            </a:r>
            <a:endParaRPr/>
          </a:p>
          <a:p>
            <a:pPr algn="ctr">
              <a:defRPr/>
            </a:pPr>
            <a:r>
              <a:rPr lang="ru-RU" sz="700">
                <a:solidFill>
                  <a:schemeClr val="bg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УНИВЕРСИТЕТ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254420" y="1050554"/>
            <a:ext cx="11682207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Сотникова Алена Васильевна - Диплом III степени в Республиканской студенческой олимпиаде по безопасности жизнедеятельности (посвященной Году защитника Отечества)</a:t>
            </a:r>
          </a:p>
          <a:p>
            <a:pPr algn="just"/>
            <a:r>
              <a:rPr lang="ru-RU" sz="1400" dirty="0"/>
              <a:t>Организация проведения: ФГБОУ ВО Йошкар-Ола, «Марийский государственный университет» </a:t>
            </a:r>
          </a:p>
          <a:p>
            <a:pPr algn="just"/>
            <a:r>
              <a:rPr lang="ru-RU" sz="1400" dirty="0"/>
              <a:t>31 марта 2025 г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Березникова К.В., РК-32</a:t>
            </a:r>
          </a:p>
          <a:p>
            <a:pPr algn="just"/>
            <a:r>
              <a:rPr lang="ru-RU" sz="1400" dirty="0" err="1"/>
              <a:t>Ганеева</a:t>
            </a:r>
            <a:r>
              <a:rPr lang="ru-RU" sz="1400" dirty="0"/>
              <a:t> Р.Р., ФО-21</a:t>
            </a:r>
          </a:p>
          <a:p>
            <a:pPr algn="just"/>
            <a:r>
              <a:rPr lang="ru-RU" sz="1400" dirty="0" err="1"/>
              <a:t>Конаков</a:t>
            </a:r>
            <a:r>
              <a:rPr lang="ru-RU" sz="1400" dirty="0"/>
              <a:t> В.В., ФО-21</a:t>
            </a:r>
          </a:p>
          <a:p>
            <a:pPr algn="just"/>
            <a:r>
              <a:rPr lang="ru-RU" sz="1400" dirty="0"/>
              <a:t>Смирнова А.А., РК-32</a:t>
            </a:r>
          </a:p>
          <a:p>
            <a:pPr algn="just"/>
            <a:r>
              <a:rPr lang="ru-RU" sz="1400" dirty="0"/>
              <a:t>Федорова А.М., АТИ, ВТ-21</a:t>
            </a:r>
          </a:p>
          <a:p>
            <a:pPr algn="just"/>
            <a:r>
              <a:rPr lang="ru-RU" sz="1400" dirty="0"/>
              <a:t>Суркова Л.А., ЭФ, ЭК-32</a:t>
            </a:r>
          </a:p>
          <a:p>
            <a:pPr algn="just"/>
            <a:r>
              <a:rPr lang="ru-RU" sz="1400" dirty="0"/>
              <a:t>Борисов М. Р., ФО-21</a:t>
            </a:r>
          </a:p>
          <a:p>
            <a:pPr algn="just"/>
            <a:r>
              <a:rPr lang="ru-RU" sz="1400" dirty="0" err="1"/>
              <a:t>Конкин</a:t>
            </a:r>
            <a:r>
              <a:rPr lang="ru-RU" sz="1400" dirty="0"/>
              <a:t> А.В., ФО-11</a:t>
            </a:r>
          </a:p>
          <a:p>
            <a:pPr algn="just"/>
            <a:r>
              <a:rPr lang="ru-RU" sz="1400" dirty="0"/>
              <a:t>Лебедева Э.В., РК-12</a:t>
            </a:r>
          </a:p>
          <a:p>
            <a:pPr algn="just"/>
            <a:r>
              <a:rPr lang="ru-RU" sz="1400" dirty="0"/>
              <a:t>Костина М.С., РК-12</a:t>
            </a:r>
          </a:p>
          <a:p>
            <a:pPr algn="just"/>
            <a:r>
              <a:rPr lang="ru-RU" sz="1400" dirty="0" err="1"/>
              <a:t>Копарова</a:t>
            </a:r>
            <a:r>
              <a:rPr lang="ru-RU" sz="1400" dirty="0"/>
              <a:t> А.Р., РК-12</a:t>
            </a:r>
          </a:p>
          <a:p>
            <a:pPr algn="just"/>
            <a:r>
              <a:rPr lang="ru-RU" sz="1400" dirty="0"/>
              <a:t>Всероссийские соревнования по оказанию первой помощи и психологической поддержки «Человеческий фактор»  - 3 место</a:t>
            </a:r>
          </a:p>
          <a:p>
            <a:pPr algn="just"/>
            <a:r>
              <a:rPr lang="ru-RU" sz="1400" dirty="0"/>
              <a:t>Организация проведения: г. Йошкар-Ола ГУ МЧС России по РМЭ</a:t>
            </a:r>
          </a:p>
          <a:p>
            <a:pPr algn="just"/>
            <a:r>
              <a:rPr lang="ru-RU" sz="1400" dirty="0"/>
              <a:t>12 марта </a:t>
            </a:r>
            <a:r>
              <a:rPr lang="ru-RU" sz="1400" dirty="0" smtClean="0"/>
              <a:t>2025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/>
              <a:t>1 место – команда </a:t>
            </a:r>
            <a:r>
              <a:rPr lang="ru-RU" sz="1400" dirty="0" err="1"/>
              <a:t>Акпарс</a:t>
            </a:r>
            <a:r>
              <a:rPr lang="ru-RU" sz="1400" dirty="0"/>
              <a:t> </a:t>
            </a:r>
            <a:r>
              <a:rPr lang="ru-RU" sz="1400" dirty="0" err="1"/>
              <a:t>МарГУ</a:t>
            </a:r>
            <a:r>
              <a:rPr lang="ru-RU" sz="1400" dirty="0"/>
              <a:t>, Турнир ПФО по баскетболу 3х3</a:t>
            </a:r>
          </a:p>
          <a:p>
            <a:pPr algn="just"/>
            <a:r>
              <a:rPr lang="ru-RU" sz="1400" dirty="0"/>
              <a:t>11 апреля 2025г </a:t>
            </a:r>
          </a:p>
          <a:p>
            <a:pPr algn="just"/>
            <a:r>
              <a:rPr lang="ru-RU" sz="1400" dirty="0"/>
              <a:t>2 место -  команда </a:t>
            </a:r>
            <a:r>
              <a:rPr lang="ru-RU" sz="1400" dirty="0" err="1"/>
              <a:t>Акпарс</a:t>
            </a:r>
            <a:r>
              <a:rPr lang="ru-RU" sz="1400" dirty="0"/>
              <a:t> </a:t>
            </a:r>
            <a:r>
              <a:rPr lang="ru-RU" sz="1400" dirty="0" err="1"/>
              <a:t>МарГУ</a:t>
            </a:r>
            <a:r>
              <a:rPr lang="ru-RU" sz="1400" dirty="0"/>
              <a:t>, Чемпионат Республики Марий Эл по баскетболу среди мужских команд</a:t>
            </a:r>
          </a:p>
          <a:p>
            <a:pPr algn="just"/>
            <a:r>
              <a:rPr lang="ru-RU" sz="1400" dirty="0"/>
              <a:t>11-12 мая 2025г</a:t>
            </a:r>
          </a:p>
          <a:p>
            <a:pPr algn="just"/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14977" y="73963"/>
            <a:ext cx="976591" cy="97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9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881" y="3358977"/>
            <a:ext cx="3945924" cy="26306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14" y="181227"/>
            <a:ext cx="2564026" cy="25640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994" y="181227"/>
            <a:ext cx="2566087" cy="256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10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6"/>
          <p:cNvSpPr txBox="1"/>
          <p:nvPr/>
        </p:nvSpPr>
        <p:spPr bwMode="auto">
          <a:xfrm>
            <a:off x="386785" y="343880"/>
            <a:ext cx="7738312" cy="7988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1257299" y="1676400"/>
            <a:ext cx="85439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EA0A2A"/>
              </a:buClr>
              <a:defRPr/>
            </a:pPr>
            <a:endParaRPr lang="ru-RU" sz="2400" dirty="0" smtClean="0"/>
          </a:p>
          <a:p>
            <a:pPr algn="ctr">
              <a:buClr>
                <a:srgbClr val="EA0A2A"/>
              </a:buClr>
              <a:defRPr/>
            </a:pPr>
            <a:endParaRPr sz="2400" dirty="0">
              <a:solidFill>
                <a:schemeClr val="accent1">
                  <a:lumMod val="50000"/>
                </a:schemeClr>
              </a:solidFill>
              <a:latin typeface="Arial"/>
              <a:ea typeface="Verdana"/>
              <a:cs typeface="Arial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017269" y="242326"/>
            <a:ext cx="562305" cy="636822"/>
          </a:xfrm>
          <a:prstGeom prst="rect">
            <a:avLst/>
          </a:prstGeom>
        </p:spPr>
      </p:pic>
      <p:sp>
        <p:nvSpPr>
          <p:cNvPr id="13" name="Заголовок 6"/>
          <p:cNvSpPr txBox="1"/>
          <p:nvPr/>
        </p:nvSpPr>
        <p:spPr bwMode="auto">
          <a:xfrm>
            <a:off x="10404844" y="902899"/>
            <a:ext cx="1787156" cy="3191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700" dirty="0">
                <a:solidFill>
                  <a:schemeClr val="bg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МАРИЙСКИЙ</a:t>
            </a:r>
            <a:endParaRPr dirty="0"/>
          </a:p>
          <a:p>
            <a:pPr algn="ctr">
              <a:defRPr/>
            </a:pPr>
            <a:r>
              <a:rPr lang="ru-RU" sz="700" dirty="0">
                <a:solidFill>
                  <a:schemeClr val="bg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ГОСУДАРСТВЕННЫЙ</a:t>
            </a:r>
            <a:endParaRPr dirty="0"/>
          </a:p>
          <a:p>
            <a:pPr algn="ctr">
              <a:defRPr/>
            </a:pPr>
            <a:r>
              <a:rPr lang="ru-RU" sz="700" dirty="0">
                <a:solidFill>
                  <a:schemeClr val="bg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УНИВЕРСИТЕТ</a:t>
            </a:r>
            <a:endParaRPr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709855"/>
              </p:ext>
            </p:extLst>
          </p:nvPr>
        </p:nvGraphicFramePr>
        <p:xfrm>
          <a:off x="386785" y="1425414"/>
          <a:ext cx="11560779" cy="2681124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238750"/>
                <a:gridCol w="2790826"/>
                <a:gridCol w="3531203"/>
              </a:tblGrid>
              <a:tr h="54553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Всероссийские 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Ответственные лица 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2135593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Всероссийская олимпиада студентов «Я—профессионал»</a:t>
                      </a:r>
                      <a:b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Физическая культура. Спорт</a:t>
                      </a:r>
                    </a:p>
                    <a:p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сентябрь-ноябрь 2025 (регистрация),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ноябрь-декабрь 2025 (отборочный этап),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 – апрель  2026 (заключительный этап)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Ямбаева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Н.В.,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доцент кафедры теории и методики физической культуры, спорта и туризма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064821" y="1755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Список студенческих олимпиад,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учитываемых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рейтинге университетов стран БРИКС,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RAEX-100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38074" y="77259"/>
            <a:ext cx="1191373" cy="1191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6"/>
          <p:cNvSpPr txBox="1"/>
          <p:nvPr/>
        </p:nvSpPr>
        <p:spPr bwMode="auto">
          <a:xfrm>
            <a:off x="386785" y="343880"/>
            <a:ext cx="7738312" cy="7988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1257299" y="1676400"/>
            <a:ext cx="85439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EA0A2A"/>
              </a:buClr>
              <a:defRPr/>
            </a:pPr>
            <a:endParaRPr lang="ru-RU" sz="2400" dirty="0" smtClean="0"/>
          </a:p>
          <a:p>
            <a:pPr algn="ctr">
              <a:buClr>
                <a:srgbClr val="EA0A2A"/>
              </a:buClr>
              <a:defRPr/>
            </a:pPr>
            <a:endParaRPr sz="2400" dirty="0">
              <a:solidFill>
                <a:schemeClr val="accent1">
                  <a:lumMod val="50000"/>
                </a:schemeClr>
              </a:solidFill>
              <a:latin typeface="Arial"/>
              <a:ea typeface="Verdana"/>
              <a:cs typeface="Arial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046630" y="149405"/>
            <a:ext cx="562305" cy="636822"/>
          </a:xfrm>
          <a:prstGeom prst="rect">
            <a:avLst/>
          </a:prstGeom>
        </p:spPr>
      </p:pic>
      <p:sp>
        <p:nvSpPr>
          <p:cNvPr id="13" name="Заголовок 6"/>
          <p:cNvSpPr txBox="1"/>
          <p:nvPr/>
        </p:nvSpPr>
        <p:spPr bwMode="auto">
          <a:xfrm>
            <a:off x="10503874" y="857581"/>
            <a:ext cx="1787156" cy="3191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700">
                <a:solidFill>
                  <a:schemeClr val="bg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МАРИЙСКИЙ</a:t>
            </a:r>
            <a:endParaRPr/>
          </a:p>
          <a:p>
            <a:pPr algn="ctr">
              <a:defRPr/>
            </a:pPr>
            <a:r>
              <a:rPr lang="ru-RU" sz="700">
                <a:solidFill>
                  <a:schemeClr val="bg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ГОСУДАРСТВЕННЫЙ</a:t>
            </a:r>
            <a:endParaRPr/>
          </a:p>
          <a:p>
            <a:pPr algn="ctr">
              <a:defRPr/>
            </a:pPr>
            <a:r>
              <a:rPr lang="ru-RU" sz="700">
                <a:solidFill>
                  <a:schemeClr val="bg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УНИВЕРСИТЕТ</a:t>
            </a:r>
            <a:endParaRPr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081996"/>
              </p:ext>
            </p:extLst>
          </p:nvPr>
        </p:nvGraphicFramePr>
        <p:xfrm>
          <a:off x="255836" y="1483927"/>
          <a:ext cx="11664315" cy="4880322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285667"/>
                <a:gridCol w="2169113"/>
                <a:gridCol w="4209535"/>
              </a:tblGrid>
              <a:tr h="36651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Международные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Ответственные</a:t>
                      </a:r>
                      <a:r>
                        <a:rPr lang="ru-RU" sz="1800" b="1" i="0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лица</a:t>
                      </a:r>
                      <a:endParaRPr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785671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Открытая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международная студенческая онлайн олимпиада по Безопасности жизнедеятельности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октябрь-декабрь 2025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baseline="0" dirty="0" smtClean="0">
                          <a:latin typeface="+mn-lt"/>
                          <a:cs typeface="Arial"/>
                        </a:rPr>
                        <a:t>Гаврилова М.Н</a:t>
                      </a:r>
                      <a:r>
                        <a:rPr lang="ru-RU" sz="1600" b="1" baseline="0" dirty="0" smtClean="0">
                          <a:latin typeface="+mn-lt"/>
                          <a:cs typeface="+mn-cs"/>
                        </a:rPr>
                        <a:t>., </a:t>
                      </a:r>
                      <a:r>
                        <a:rPr lang="ru-RU" sz="1600" baseline="0" dirty="0" smtClean="0">
                          <a:latin typeface="+mn-lt"/>
                          <a:cs typeface="+mn-cs"/>
                        </a:rPr>
                        <a:t>кандидат биологических наук, доцент кафедры физической культуры и безопасности жизнедеятельности </a:t>
                      </a:r>
                    </a:p>
                    <a:p>
                      <a:pPr algn="just"/>
                      <a:endParaRPr lang="ru-RU" sz="1400" baseline="0" dirty="0" smtClean="0">
                        <a:latin typeface="+mn-lt"/>
                        <a:cs typeface="Arial"/>
                      </a:endParaRPr>
                    </a:p>
                  </a:txBody>
                  <a:tcPr/>
                </a:tc>
              </a:tr>
              <a:tr h="36651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Всероссийские 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Ответственные лица 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1454013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Всероссийская студенческая онлайн-олимпиада «Гигиенические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основы физической культуры и спорта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октябрь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2025</a:t>
                      </a:r>
                      <a:endParaRPr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Ямбаева</a:t>
                      </a:r>
                      <a:r>
                        <a:rPr lang="ru-RU" sz="16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Н.В., </a:t>
                      </a:r>
                      <a:r>
                        <a:rPr lang="ru-RU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кандидат педагогических наук, доцент кафедры теории и методики физической культуры спорта и туризма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Зейналова</a:t>
                      </a:r>
                      <a:r>
                        <a:rPr lang="ru-RU" sz="1600" b="1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Д.М.</a:t>
                      </a:r>
                      <a:r>
                        <a:rPr lang="ru-RU" sz="16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преподаватель кафедры</a:t>
                      </a:r>
                      <a:r>
                        <a:rPr lang="ru-RU" sz="1600" b="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теории и методики физической культуры спорта и туризма</a:t>
                      </a:r>
                      <a:endParaRPr lang="ru-RU" sz="1600" b="0" dirty="0" smtClean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454013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Всероссийский конкурс выпускных квалификационных работ в формате «</a:t>
                      </a:r>
                      <a:r>
                        <a:rPr lang="ru-RU" sz="18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Стартап</a:t>
                      </a: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как диплом»</a:t>
                      </a:r>
                      <a:endParaRPr lang="ru-RU" b="0" dirty="0">
                        <a:effectLst/>
                      </a:endParaRPr>
                    </a:p>
                  </a:txBody>
                  <a:tcPr marL="68390" marR="68390" marT="0" marB="0" anchor="ctr"/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март-июнь 2026</a:t>
                      </a:r>
                      <a:endParaRPr lang="ru-RU" b="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Руководители ВКР</a:t>
                      </a:r>
                    </a:p>
                  </a:txBody>
                  <a:tcPr marL="68390" marR="68390" marT="0" marB="0" anchor="ctr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064821" y="5367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Список студенческих олимпиад,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конкурсов, рекомендуемых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для участия обучающихся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39287" y="149405"/>
            <a:ext cx="1103999" cy="110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2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6"/>
          <p:cNvSpPr txBox="1"/>
          <p:nvPr/>
        </p:nvSpPr>
        <p:spPr bwMode="auto">
          <a:xfrm>
            <a:off x="386785" y="343880"/>
            <a:ext cx="7738312" cy="7988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1257299" y="1676400"/>
            <a:ext cx="85439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EA0A2A"/>
              </a:buClr>
              <a:defRPr/>
            </a:pPr>
            <a:endParaRPr lang="ru-RU" sz="2400" dirty="0" smtClean="0"/>
          </a:p>
          <a:p>
            <a:pPr algn="ctr">
              <a:buClr>
                <a:srgbClr val="EA0A2A"/>
              </a:buClr>
              <a:defRPr/>
            </a:pPr>
            <a:endParaRPr sz="2400" dirty="0">
              <a:solidFill>
                <a:schemeClr val="accent1">
                  <a:lumMod val="50000"/>
                </a:schemeClr>
              </a:solidFill>
              <a:latin typeface="Arial"/>
              <a:ea typeface="Verdana"/>
              <a:cs typeface="Arial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046630" y="149405"/>
            <a:ext cx="562305" cy="636822"/>
          </a:xfrm>
          <a:prstGeom prst="rect">
            <a:avLst/>
          </a:prstGeom>
        </p:spPr>
      </p:pic>
      <p:sp>
        <p:nvSpPr>
          <p:cNvPr id="13" name="Заголовок 6"/>
          <p:cNvSpPr txBox="1"/>
          <p:nvPr/>
        </p:nvSpPr>
        <p:spPr bwMode="auto">
          <a:xfrm>
            <a:off x="10503874" y="857581"/>
            <a:ext cx="1787156" cy="3191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700">
                <a:solidFill>
                  <a:schemeClr val="bg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МАРИЙСКИЙ</a:t>
            </a:r>
            <a:endParaRPr/>
          </a:p>
          <a:p>
            <a:pPr algn="ctr">
              <a:defRPr/>
            </a:pPr>
            <a:r>
              <a:rPr lang="ru-RU" sz="700">
                <a:solidFill>
                  <a:schemeClr val="bg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ГОСУДАРСТВЕННЫЙ</a:t>
            </a:r>
            <a:endParaRPr/>
          </a:p>
          <a:p>
            <a:pPr algn="ctr">
              <a:defRPr/>
            </a:pPr>
            <a:r>
              <a:rPr lang="ru-RU" sz="700">
                <a:solidFill>
                  <a:schemeClr val="bg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УНИВЕРСИТЕТ</a:t>
            </a:r>
            <a:endParaRPr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537315"/>
              </p:ext>
            </p:extLst>
          </p:nvPr>
        </p:nvGraphicFramePr>
        <p:xfrm>
          <a:off x="255836" y="1483927"/>
          <a:ext cx="11664315" cy="254583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285667"/>
                <a:gridCol w="2169113"/>
                <a:gridCol w="4209535"/>
              </a:tblGrid>
              <a:tr h="366510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Внутривузовские</a:t>
                      </a: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dirty="0">
                        <a:effectLst/>
                      </a:endParaRPr>
                    </a:p>
                  </a:txBody>
                  <a:tcPr marL="68390" marR="6839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Сроки</a:t>
                      </a:r>
                      <a:endParaRPr lang="ru-RU">
                        <a:effectLst/>
                      </a:endParaRPr>
                    </a:p>
                  </a:txBody>
                  <a:tcPr marL="68390" marR="6839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Ответственные лица</a:t>
                      </a:r>
                      <a:endParaRPr lang="ru-RU" dirty="0">
                        <a:effectLst/>
                      </a:endParaRPr>
                    </a:p>
                  </a:txBody>
                  <a:tcPr marL="68390" marR="68390" marT="0" marB="0" anchor="ctr">
                    <a:solidFill>
                      <a:srgbClr val="0070C0"/>
                    </a:solidFill>
                  </a:tcPr>
                </a:tc>
              </a:tr>
              <a:tr h="785671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История России</a:t>
                      </a: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Иностранный язык</a:t>
                      </a: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Философия</a:t>
                      </a: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Основы российской государственности</a:t>
                      </a: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Экономика</a:t>
                      </a: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Русский язык и культура речи</a:t>
                      </a: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Правоведение</a:t>
                      </a:r>
                    </a:p>
                  </a:txBody>
                  <a:tcPr marL="68390" marR="6839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февраль – май 2026 </a:t>
                      </a:r>
                    </a:p>
                  </a:txBody>
                  <a:tcPr marL="68390" marR="68390" marT="0" marB="0" anchor="ctr"/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Иванов А.Г., 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зав. кафедрой отечественной истории</a:t>
                      </a:r>
                      <a:endParaRPr lang="ru-RU" dirty="0">
                        <a:effectLst/>
                      </a:endParaRPr>
                    </a:p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Беляева Т.Н.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зав. кафедрой иноязычной речевой коммуникации</a:t>
                      </a:r>
                      <a:endParaRPr lang="ru-RU" dirty="0">
                        <a:effectLst/>
                      </a:endParaRPr>
                    </a:p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Мамонтова М.С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., заведующий кафедрой философии   и   социально-культурных технологий</a:t>
                      </a:r>
                      <a:endParaRPr lang="ru-RU" dirty="0">
                        <a:effectLst/>
                      </a:endParaRPr>
                    </a:p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3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Лежнина</a:t>
                      </a: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  Е.В., 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доцент кафедры всеобщей истории</a:t>
                      </a:r>
                      <a:endParaRPr lang="ru-RU" dirty="0">
                        <a:effectLst/>
                      </a:endParaRPr>
                    </a:p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Карташова   Е.П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., зав. кафедрой русского языка и литературы</a:t>
                      </a:r>
                      <a:endParaRPr lang="ru-RU" dirty="0">
                        <a:effectLst/>
                      </a:endParaRPr>
                    </a:p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3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Таныгина</a:t>
                      </a: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Е.А., 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зав. кафедрой экономики и маркетинга</a:t>
                      </a:r>
                      <a:endParaRPr lang="ru-RU" dirty="0">
                        <a:effectLst/>
                      </a:endParaRPr>
                    </a:p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3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Мурзанов</a:t>
                      </a: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И.А.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доцент кафедру теории и истории государства и права</a:t>
                      </a:r>
                      <a:endParaRPr lang="ru-RU" dirty="0">
                        <a:effectLst/>
                      </a:endParaRPr>
                    </a:p>
                  </a:txBody>
                  <a:tcPr marL="68390" marR="68390" marT="0" marB="0" anchor="ctr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064821" y="5367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Список студенческих олимпиад,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конкурсов, рекомендуемых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для участия обучающихся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42103" y="103077"/>
            <a:ext cx="1143520" cy="114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4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6"/>
          <p:cNvSpPr txBox="1"/>
          <p:nvPr/>
        </p:nvSpPr>
        <p:spPr bwMode="auto">
          <a:xfrm>
            <a:off x="386785" y="343880"/>
            <a:ext cx="7738312" cy="7988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1257299" y="1676400"/>
            <a:ext cx="85439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EA0A2A"/>
              </a:buClr>
              <a:defRPr/>
            </a:pPr>
            <a:endParaRPr lang="ru-RU" sz="2400" dirty="0" smtClean="0"/>
          </a:p>
          <a:p>
            <a:pPr algn="ctr">
              <a:buClr>
                <a:srgbClr val="EA0A2A"/>
              </a:buClr>
              <a:defRPr/>
            </a:pPr>
            <a:endParaRPr sz="2400" dirty="0">
              <a:solidFill>
                <a:schemeClr val="accent1">
                  <a:lumMod val="50000"/>
                </a:schemeClr>
              </a:solidFill>
              <a:latin typeface="Arial"/>
              <a:ea typeface="Verdana"/>
              <a:cs typeface="Arial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046630" y="149405"/>
            <a:ext cx="562305" cy="636822"/>
          </a:xfrm>
          <a:prstGeom prst="rect">
            <a:avLst/>
          </a:prstGeom>
        </p:spPr>
      </p:pic>
      <p:sp>
        <p:nvSpPr>
          <p:cNvPr id="13" name="Заголовок 6"/>
          <p:cNvSpPr txBox="1"/>
          <p:nvPr/>
        </p:nvSpPr>
        <p:spPr bwMode="auto">
          <a:xfrm>
            <a:off x="10503874" y="857581"/>
            <a:ext cx="1787156" cy="3191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700">
                <a:solidFill>
                  <a:schemeClr val="bg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МАРИЙСКИЙ</a:t>
            </a:r>
            <a:endParaRPr/>
          </a:p>
          <a:p>
            <a:pPr algn="ctr">
              <a:defRPr/>
            </a:pPr>
            <a:r>
              <a:rPr lang="ru-RU" sz="700">
                <a:solidFill>
                  <a:schemeClr val="bg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ГОСУДАРСТВЕННЫЙ</a:t>
            </a:r>
            <a:endParaRPr/>
          </a:p>
          <a:p>
            <a:pPr algn="ctr">
              <a:defRPr/>
            </a:pPr>
            <a:r>
              <a:rPr lang="ru-RU" sz="700">
                <a:solidFill>
                  <a:schemeClr val="bg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УНИВЕРСИТЕТ</a:t>
            </a:r>
            <a:endParaRPr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315239"/>
              </p:ext>
            </p:extLst>
          </p:nvPr>
        </p:nvGraphicFramePr>
        <p:xfrm>
          <a:off x="255832" y="1334251"/>
          <a:ext cx="11656082" cy="1519913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238750"/>
                <a:gridCol w="3146910"/>
                <a:gridCol w="3270422"/>
              </a:tblGrid>
              <a:tr h="19767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Внутривузовские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Ответственные лица 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1154153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Универ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Лига Факультетов </a:t>
                      </a:r>
                      <a:endParaRPr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этап – ноябрь 2025</a:t>
                      </a:r>
                    </a:p>
                    <a:p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II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и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III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этап – по назначению</a:t>
                      </a:r>
                      <a:endParaRPr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Кузнецов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Н.А.,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старший преподаватель кафедры теории и методики физической культуры, спорта и туризма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064821" y="5367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Список студенческих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соревнований, рекомендуемых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для участия обучающихся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870253"/>
              </p:ext>
            </p:extLst>
          </p:nvPr>
        </p:nvGraphicFramePr>
        <p:xfrm>
          <a:off x="247599" y="2849546"/>
          <a:ext cx="11672552" cy="3387177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285667"/>
                <a:gridCol w="3203893"/>
                <a:gridCol w="3182992"/>
              </a:tblGrid>
              <a:tr h="55253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Всероссийские 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Ответственные лица 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2202755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Лыжные гонки:</a:t>
                      </a: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Хибинская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гонка» </a:t>
                      </a: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Кубок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России</a:t>
                      </a: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Всероссийские соревнования    </a:t>
                      </a: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Кубок России    </a:t>
                      </a: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Всероссийские соревнования «</a:t>
                      </a:r>
                      <a:r>
                        <a:rPr lang="ru-RU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Красногорская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гонка»</a:t>
                      </a: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 </a:t>
                      </a:r>
                      <a:r>
                        <a:rPr lang="ru-RU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СпортмастерPRO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-Кубок России среди вузов по </a:t>
                      </a:r>
                      <a:r>
                        <a:rPr lang="ru-RU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футзалу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Ноябрь 2025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этап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ноябрь - декабрь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2025г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 этап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декабрь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2025г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 этап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декабрь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2025г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Декабрь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2025г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 этап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декабрь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2025г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Декабрь 2025г</a:t>
                      </a:r>
                    </a:p>
                    <a:p>
                      <a:endParaRPr lang="ru-RU" sz="16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Декабрь 2025г</a:t>
                      </a:r>
                      <a:endParaRPr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Кузнецов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Н.А.,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старший преподаватель кафедры теории и методики физической культуры, спорта и туризма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dirty="0" smtClean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4618" y="107424"/>
            <a:ext cx="1087544" cy="108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1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6"/>
          <p:cNvSpPr txBox="1"/>
          <p:nvPr/>
        </p:nvSpPr>
        <p:spPr bwMode="auto">
          <a:xfrm>
            <a:off x="386785" y="343880"/>
            <a:ext cx="7738312" cy="7988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1257299" y="1676400"/>
            <a:ext cx="85439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EA0A2A"/>
              </a:buClr>
              <a:defRPr/>
            </a:pPr>
            <a:endParaRPr lang="ru-RU" sz="2400" dirty="0" smtClean="0"/>
          </a:p>
          <a:p>
            <a:pPr algn="ctr">
              <a:buClr>
                <a:srgbClr val="EA0A2A"/>
              </a:buClr>
              <a:defRPr/>
            </a:pPr>
            <a:endParaRPr sz="2400" dirty="0">
              <a:solidFill>
                <a:schemeClr val="accent1">
                  <a:lumMod val="50000"/>
                </a:schemeClr>
              </a:solidFill>
              <a:latin typeface="Arial"/>
              <a:ea typeface="Verdana"/>
              <a:cs typeface="Arial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046630" y="149405"/>
            <a:ext cx="562305" cy="636822"/>
          </a:xfrm>
          <a:prstGeom prst="rect">
            <a:avLst/>
          </a:prstGeom>
        </p:spPr>
      </p:pic>
      <p:sp>
        <p:nvSpPr>
          <p:cNvPr id="13" name="Заголовок 6"/>
          <p:cNvSpPr txBox="1"/>
          <p:nvPr/>
        </p:nvSpPr>
        <p:spPr bwMode="auto">
          <a:xfrm>
            <a:off x="10503874" y="857581"/>
            <a:ext cx="1787156" cy="3191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700">
                <a:solidFill>
                  <a:schemeClr val="bg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МАРИЙСКИЙ</a:t>
            </a:r>
            <a:endParaRPr/>
          </a:p>
          <a:p>
            <a:pPr algn="ctr">
              <a:defRPr/>
            </a:pPr>
            <a:r>
              <a:rPr lang="ru-RU" sz="700">
                <a:solidFill>
                  <a:schemeClr val="bg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ГОСУДАРСТВЕННЫЙ</a:t>
            </a:r>
            <a:endParaRPr/>
          </a:p>
          <a:p>
            <a:pPr algn="ctr">
              <a:defRPr/>
            </a:pPr>
            <a:r>
              <a:rPr lang="ru-RU" sz="700">
                <a:solidFill>
                  <a:schemeClr val="bg1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УНИВЕРСИТЕТ</a:t>
            </a:r>
            <a:endParaRPr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717383"/>
              </p:ext>
            </p:extLst>
          </p:nvPr>
        </p:nvGraphicFramePr>
        <p:xfrm>
          <a:off x="255832" y="1334251"/>
          <a:ext cx="11656082" cy="265176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238750"/>
                <a:gridCol w="3146910"/>
                <a:gridCol w="3270422"/>
              </a:tblGrid>
              <a:tr h="19767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Республиканские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Ответственные лица 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1154153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Кубок Республики Марий Эл по волейболу среди мужчин, и женских команд</a:t>
                      </a: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Чемпионат Республики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Марий Эл по баскетболу среди мужских команд </a:t>
                      </a:r>
                      <a:endParaRPr lang="ru-RU" sz="1800" b="0" dirty="0" smtClean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800" b="0" dirty="0" smtClean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800" b="0" dirty="0" smtClean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800" b="0" dirty="0" smtClean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Октябрь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– декабрь 2025г</a:t>
                      </a:r>
                    </a:p>
                    <a:p>
                      <a:endParaRPr lang="ru-RU" sz="1800" b="0" baseline="0" dirty="0" smtClean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Март – апрель 2026г</a:t>
                      </a:r>
                      <a:endParaRPr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Кузнецов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Н.А.,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старший преподаватель кафедры теории и методики физической культуры, спорта и туризма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064821" y="5367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Список студенческих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соревнований, рекомендуемых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для участия обучающихся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421804"/>
              </p:ext>
            </p:extLst>
          </p:nvPr>
        </p:nvGraphicFramePr>
        <p:xfrm>
          <a:off x="247599" y="2849546"/>
          <a:ext cx="11554036" cy="2755292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285667"/>
                <a:gridCol w="3203893"/>
                <a:gridCol w="3064476"/>
              </a:tblGrid>
              <a:tr h="55253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ПФО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Ответственные лица </a:t>
                      </a:r>
                      <a:endParaRPr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2202755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Чемпионат АСБ дивизион «Республика Татарстан» среди девушек   </a:t>
                      </a: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Турнир ПФО по баскетболу 3х3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Ноябрь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2025г. – март 2026г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Кузнецов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Н.А.,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старший преподаватель кафедры теории и методики физической культуры, спорта и туризма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dirty="0" smtClean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44760" y="82276"/>
            <a:ext cx="1060500" cy="10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1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428" y="3632887"/>
            <a:ext cx="2677297" cy="26361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56338" y="81684"/>
            <a:ext cx="2792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Спортивные секции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44" y="676188"/>
            <a:ext cx="2514597" cy="25145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912" y="676187"/>
            <a:ext cx="2740122" cy="25145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395" y="676186"/>
            <a:ext cx="2655140" cy="25145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5231" y="676186"/>
            <a:ext cx="2621692" cy="25145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244" y="3641124"/>
            <a:ext cx="2514597" cy="26278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5953" y="3641124"/>
            <a:ext cx="2739081" cy="26278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1395" y="3637006"/>
            <a:ext cx="2631989" cy="263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09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33604" y="138669"/>
            <a:ext cx="2501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Спортивные секции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50" y="711542"/>
            <a:ext cx="2714368" cy="27143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813" y="711542"/>
            <a:ext cx="2671117" cy="2714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295" y="711542"/>
            <a:ext cx="2623751" cy="2714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1411" y="711542"/>
            <a:ext cx="2605215" cy="27143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650" y="3781166"/>
            <a:ext cx="2733586" cy="27335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7432" y="3781166"/>
            <a:ext cx="2711878" cy="27335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3295" y="3781166"/>
            <a:ext cx="2686564" cy="27335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0650" y="3794047"/>
            <a:ext cx="2667601" cy="272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18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01449" y="87519"/>
            <a:ext cx="2501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Спортивные секции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39" y="621955"/>
            <a:ext cx="2728781" cy="2787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937" y="629676"/>
            <a:ext cx="2772031" cy="27720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485" y="629676"/>
            <a:ext cx="2753497" cy="27797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39" y="3943863"/>
            <a:ext cx="2728781" cy="26958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1519" y="3943864"/>
            <a:ext cx="2786449" cy="26958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3484" y="3943863"/>
            <a:ext cx="2753497" cy="269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342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966</TotalTime>
  <Words>809</Words>
  <Application>Microsoft Office PowerPoint</Application>
  <DocSecurity>0</DocSecurity>
  <PresentationFormat>Широкоэкранный</PresentationFormat>
  <Paragraphs>171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Calibri</vt:lpstr>
      <vt:lpstr>Verdana</vt:lpstr>
      <vt:lpstr>Times New Roman</vt:lpstr>
      <vt:lpstr>Calibri Light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Бобкина Юлия Геннадьевна</cp:lastModifiedBy>
  <cp:revision>226</cp:revision>
  <dcterms:created xsi:type="dcterms:W3CDTF">2021-07-15T12:03:34Z</dcterms:created>
  <dcterms:modified xsi:type="dcterms:W3CDTF">2025-11-11T10:30:49Z</dcterms:modified>
  <dc:identifier/>
  <dc:language/>
  <cp:version/>
</cp:coreProperties>
</file>