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12192000" cy="68580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A111915-BE36-4E01-A7E5-04B1672EAD32}" styleName="Светлый стиль 2 — акцент 5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2H>
      <a:tcStyle>
        <a:tcBdr/>
      </a:tcStyle>
    </a:band2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5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5"/>
        </a:fillRef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346DA7-549E-4F58-939F-F8EB4345D5C7}" type="datetimeFigureOut">
              <a:rPr lang="ru-RU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346DA7-549E-4F58-939F-F8EB4345D5C7}" type="datetimeFigureOut">
              <a:rPr lang="ru-RU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1D432A-D135-4954-8559-2B6A9DE81B6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, Графика, синий, пиксель&#10;&#10;Контент, сгенерированный ИИ, может содержать ошибки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/>
        </p:blipFill>
        <p:spPr bwMode="auto">
          <a:xfrm>
            <a:off x="592" y="0"/>
            <a:ext cx="12191408" cy="6858334"/>
          </a:xfrm>
          <a:prstGeom prst="rect">
            <a:avLst/>
          </a:prstGeom>
        </p:spPr>
      </p:pic>
      <p:sp>
        <p:nvSpPr>
          <p:cNvPr id="2" name="Заголовок 6"/>
          <p:cNvSpPr txBox="1"/>
          <p:nvPr/>
        </p:nvSpPr>
        <p:spPr bwMode="auto">
          <a:xfrm>
            <a:off x="623888" y="587142"/>
            <a:ext cx="10010982" cy="21939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>
                <a:solidFill>
                  <a:schemeClr val="bg1"/>
                </a:solidFill>
                <a:latin typeface="Calibri"/>
              </a:rPr>
              <a:t>Олимпиады, конкурсы, соревнования, состязания и иные мероприятия, направленные на выявление учебных достижений </a:t>
            </a:r>
          </a:p>
          <a:p>
            <a:pPr algn="ctr">
              <a:defRPr/>
            </a:pPr>
            <a:r>
              <a:rPr lang="ru-RU" sz="3600" b="1">
                <a:solidFill>
                  <a:schemeClr val="bg1"/>
                </a:solidFill>
                <a:latin typeface="Calibri"/>
              </a:rPr>
              <a:t>Юридический факультет</a:t>
            </a:r>
            <a:endParaRPr sz="3600" b="1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Заголовок 6"/>
          <p:cNvSpPr txBox="1"/>
          <p:nvPr/>
        </p:nvSpPr>
        <p:spPr bwMode="auto">
          <a:xfrm>
            <a:off x="3895596" y="2881298"/>
            <a:ext cx="5460159" cy="2441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Координатор образовательных испытаний - </a:t>
            </a:r>
            <a:r>
              <a:rPr lang="ru-RU" sz="2200" dirty="0" err="1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Избиенова</a:t>
            </a:r>
            <a:r>
              <a:rPr lang="ru-RU" sz="2200" dirty="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 Татьяна Александровна, доцент кафедры частного права России и зарубежных стран</a:t>
            </a:r>
            <a:endParaRPr dirty="0"/>
          </a:p>
          <a:p>
            <a:pPr>
              <a:defRPr/>
            </a:pPr>
            <a:endParaRPr lang="ru-RU" sz="2200" dirty="0">
              <a:solidFill>
                <a:schemeClr val="bg1">
                  <a:lumMod val="75000"/>
                </a:schemeClr>
              </a:solidFill>
              <a:latin typeface="Arial"/>
              <a:ea typeface="Verdana"/>
              <a:cs typeface="Arial"/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https://marsu.ru/education/units/yurf/</a:t>
            </a:r>
            <a:endParaRPr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34870" y="277578"/>
            <a:ext cx="962861" cy="1090459"/>
          </a:xfrm>
          <a:prstGeom prst="rect">
            <a:avLst/>
          </a:prstGeom>
        </p:spPr>
      </p:pic>
      <p:sp>
        <p:nvSpPr>
          <p:cNvPr id="9" name="Заголовок 6"/>
          <p:cNvSpPr txBox="1"/>
          <p:nvPr/>
        </p:nvSpPr>
        <p:spPr bwMode="auto">
          <a:xfrm>
            <a:off x="10222722" y="1454105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11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sp>
        <p:nvSpPr>
          <p:cNvPr id="12" name="Заголовок 6"/>
          <p:cNvSpPr txBox="1"/>
          <p:nvPr/>
        </p:nvSpPr>
        <p:spPr bwMode="auto">
          <a:xfrm>
            <a:off x="623887" y="2828521"/>
            <a:ext cx="10010982" cy="9590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sz="3200" b="1">
              <a:solidFill>
                <a:schemeClr val="bg1"/>
              </a:solidFill>
              <a:latin typeface="Arial"/>
              <a:ea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Список студенческих олимпиад по юриспруденции, учитываемых в рейтинге университетов стран БРИКС, RAEX-100</a:t>
            </a:r>
            <a:endParaRPr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/>
          </a:p>
          <a:p>
            <a:pPr algn="ctr">
              <a:buClr>
                <a:srgbClr val="EA0A2A"/>
              </a:buClr>
              <a:defRPr/>
            </a:pPr>
            <a:endParaRPr sz="240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44516"/>
              </p:ext>
            </p:extLst>
          </p:nvPr>
        </p:nvGraphicFramePr>
        <p:xfrm>
          <a:off x="255836" y="1499216"/>
          <a:ext cx="11560779" cy="496532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3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8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Международные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Ответственные лица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52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Международный конкурс по международному праву им. Филипа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Джессопа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сентябрь-ноябрь 2025 (регистрация),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февраль (российские раунды) 2026, март -  апрель 2026 (международные раунды)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>
                          <a:latin typeface="Calibri"/>
                          <a:cs typeface="Arial"/>
                        </a:rPr>
                        <a:t>Мустакимов Н.С., </a:t>
                      </a:r>
                      <a:r>
                        <a:rPr lang="ru-RU" sz="1400">
                          <a:latin typeface="Calibri"/>
                          <a:cs typeface="Arial"/>
                        </a:rPr>
                        <a:t>зав. кафедрой частного права России и зарубежных стран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ru-RU" sz="1400" b="1">
                          <a:latin typeface="Calibri"/>
                          <a:cs typeface="Arial"/>
                        </a:rPr>
                        <a:t>Лаптева К.Н., </a:t>
                      </a:r>
                      <a:r>
                        <a:rPr lang="ru-RU" sz="1400">
                          <a:latin typeface="Calibri"/>
                          <a:cs typeface="Arial"/>
                        </a:rPr>
                        <a:t>ст. преподаватель кафедры частного права России и зарубежных стран </a:t>
                      </a:r>
                    </a:p>
                    <a:p>
                      <a:pPr>
                        <a:defRPr/>
                      </a:pPr>
                      <a:endParaRPr sz="1400">
                        <a:latin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5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Международные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Ответственные лица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59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Открытые международные студенческие интернет-олимпиады по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философии,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экономики,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истории России,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русскому языку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октябрь-декабрь 2026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Крысова Е.В., доцент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кафедры философии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Мамаев А.Е., доцент кафедры экономики и маркетинга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Ештыганова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С.С., доцент кафедры отечественной истории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Лаврентьева А.Г., доцент кафедры русского языка, журналистики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4" descr="Юридический факультет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141077" y="149405"/>
            <a:ext cx="725593" cy="7255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798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Список студенческих олимпиад по юриспруденции, учитываемых в рейтинге университетов стран БРИКС, RAEX-100</a:t>
            </a:r>
            <a:endParaRPr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/>
          </a:p>
          <a:p>
            <a:pPr algn="ctr">
              <a:buClr>
                <a:srgbClr val="EA0A2A"/>
              </a:buClr>
              <a:defRPr/>
            </a:pPr>
            <a:endParaRPr sz="240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5836" y="1499216"/>
          <a:ext cx="11560779" cy="511255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3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8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Международные</a:t>
                      </a:r>
                      <a:endParaRPr sz="18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b="1" i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Ответственные лица</a:t>
                      </a:r>
                      <a:endParaRPr sz="1800" b="1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52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Международный конкурс по международному праву им. Филипа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Джессопа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сентябрь-ноябрь 2025 (регистрация),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февраль (российские раунды) 2026, март -  апрель 2026 (международные раунды)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>
                          <a:latin typeface="Calibri"/>
                          <a:cs typeface="Arial"/>
                        </a:rPr>
                        <a:t>Мустакимов Н.С., </a:t>
                      </a:r>
                      <a:r>
                        <a:rPr lang="ru-RU" sz="1400">
                          <a:latin typeface="Calibri"/>
                          <a:cs typeface="Arial"/>
                        </a:rPr>
                        <a:t>зав. кафедрой частного права России и зарубежных стран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ru-RU" sz="1400" b="1">
                          <a:latin typeface="Calibri"/>
                          <a:cs typeface="Arial"/>
                        </a:rPr>
                        <a:t>Лаптева К.Н., </a:t>
                      </a:r>
                      <a:r>
                        <a:rPr lang="ru-RU" sz="1400">
                          <a:latin typeface="Calibri"/>
                          <a:cs typeface="Arial"/>
                        </a:rPr>
                        <a:t>ст. преподаватель кафедры частного права России и зарубежных стран </a:t>
                      </a:r>
                    </a:p>
                    <a:p>
                      <a:pPr>
                        <a:defRPr/>
                      </a:pPr>
                      <a:endParaRPr sz="1400">
                        <a:latin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5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Всероссийские </a:t>
                      </a:r>
                      <a:endParaRPr sz="18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Ответственные лица </a:t>
                      </a:r>
                      <a:endParaRPr sz="18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59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Всероссийская олимпиада студентов «Я—профессионал»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22222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сентябрь-ноябрь (регистрация),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22222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ноябрь-декабрь (отборочный этап),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rgbClr val="22222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февраль – апрель (заключительный этап)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Кондратенко З.К.,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доцент кафедры частного права России и зарубежных стран, </a:t>
                      </a:r>
                      <a:endParaRPr dirty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Смирнов М.А.,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зав. кафедрой публичного права России и зарубежных стран</a:t>
                      </a:r>
                      <a:endParaRPr dirty="0"/>
                    </a:p>
                    <a:p>
                      <a:pPr marL="0" marR="0" lvl="0" indent="0" algn="just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Файзрахманов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Н.Ф.,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доцент кафедры публичного права России и зарубежных стран </a:t>
                      </a:r>
                      <a:endParaRPr dirty="0"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Мокосеева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М.А.,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доцент кафедры публичного права России и зарубежных стран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4" descr="Юридический факультет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141077" y="149405"/>
            <a:ext cx="725593" cy="725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3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1188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>
                <a:latin typeface="Arial"/>
                <a:cs typeface="Arial"/>
              </a:rPr>
              <a:t>Список студенческих олимпиад, конкурсов по юриспруденции, рекомендуемых для участия обучающихся</a:t>
            </a:r>
            <a:endParaRPr sz="2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/>
          </a:p>
          <a:p>
            <a:pPr algn="ctr">
              <a:buClr>
                <a:srgbClr val="EA0A2A"/>
              </a:buClr>
              <a:defRPr/>
            </a:pPr>
            <a:endParaRPr sz="240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44537"/>
              </p:ext>
            </p:extLst>
          </p:nvPr>
        </p:nvGraphicFramePr>
        <p:xfrm>
          <a:off x="254977" y="1686782"/>
          <a:ext cx="11560779" cy="495108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3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97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Всероссийские 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lang="ru-RU" sz="1800">
                        <a:latin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endParaRPr sz="18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800">
                          <a:latin typeface="Arial"/>
                          <a:cs typeface="Arial"/>
                        </a:rPr>
                        <a:t>Ответственные лица 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46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Всероссийская студенческая юридическая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олимпиада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номинации: Уголовное право, Гражданское право, Конституционное право,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Налоговое право, Информационное право)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январь – апрель  2026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Calibri"/>
                          <a:ea typeface="Calibri"/>
                          <a:cs typeface="Arial"/>
                        </a:rPr>
                        <a:t>Кондратенко З.К., </a:t>
                      </a:r>
                      <a:r>
                        <a:rPr lang="ru-RU" sz="1200">
                          <a:latin typeface="Calibri"/>
                          <a:ea typeface="Calibri"/>
                          <a:cs typeface="Arial"/>
                        </a:rPr>
                        <a:t>доцент кафедры частного права России и зарубежных стран, 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Calibri"/>
                          <a:ea typeface="Calibri"/>
                          <a:cs typeface="Arial"/>
                        </a:rPr>
                        <a:t>Смирнов М.А.,</a:t>
                      </a:r>
                      <a:r>
                        <a:rPr lang="ru-RU" sz="1200">
                          <a:latin typeface="Calibri"/>
                          <a:ea typeface="Calibri"/>
                          <a:cs typeface="Arial"/>
                        </a:rPr>
                        <a:t> зав.кафедрой публичного права России и зарубежных стран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latin typeface="Calibri"/>
                          <a:ea typeface="Calibri"/>
                          <a:cs typeface="Arial"/>
                        </a:rPr>
                        <a:t>Файзрахманов Н.Ф.,</a:t>
                      </a:r>
                      <a:r>
                        <a:rPr lang="ru-RU" sz="1200">
                          <a:latin typeface="Calibri"/>
                          <a:ea typeface="Calibri"/>
                          <a:cs typeface="Arial"/>
                        </a:rPr>
                        <a:t> доцент кафедры публичного права России и зарубежных стран 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Calibri"/>
                          <a:ea typeface="Calibri"/>
                          <a:cs typeface="Arial"/>
                        </a:rPr>
                        <a:t>Мокосеева М.А., </a:t>
                      </a:r>
                      <a:r>
                        <a:rPr lang="ru-RU" sz="1200">
                          <a:latin typeface="Calibri"/>
                          <a:ea typeface="Calibri"/>
                          <a:cs typeface="Arial"/>
                        </a:rPr>
                        <a:t>доцент кафедры публичного права России и зарубежных стран </a:t>
                      </a:r>
                      <a:endParaRPr lang="ru-RU" sz="1200">
                        <a:latin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6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Всероссийский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конкурс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по конституционному правосудию среди студенческих команд «Хрустальная Фемида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»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сентябрь 2025 -февраль 2026 </a:t>
                      </a:r>
                      <a:endParaRPr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>
                          <a:latin typeface="Calibri"/>
                          <a:ea typeface="Calibri"/>
                          <a:cs typeface="Arial"/>
                        </a:rPr>
                        <a:t>Мокосеева М.А., </a:t>
                      </a:r>
                      <a:r>
                        <a:rPr lang="ru-RU" sz="1200">
                          <a:latin typeface="Calibri"/>
                          <a:ea typeface="Calibri"/>
                          <a:cs typeface="Arial"/>
                        </a:rPr>
                        <a:t>доцент кафедры публичного права России и зарубежных стран </a:t>
                      </a:r>
                      <a:endParaRPr/>
                    </a:p>
                    <a:p>
                      <a:pPr algn="just">
                        <a:defRPr/>
                      </a:pPr>
                      <a:endParaRPr lang="ru-RU" sz="1200">
                        <a:latin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11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Всероссийский конкурс правовых позиций «Право и память: Блокада Ленинграда»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февраль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- март 2026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Мурзанов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 И.А.,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доцент кафедры теории и истории государства и права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11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конкурс выпускных квалификационных работ в формате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Стартап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как диплом»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март-июнь 2026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Руководитель ВКР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470746"/>
                  </a:ext>
                </a:extLst>
              </a:tr>
            </a:tbl>
          </a:graphicData>
        </a:graphic>
      </p:graphicFrame>
      <p:pic>
        <p:nvPicPr>
          <p:cNvPr id="10" name="Picture 4" descr="Юридический факультет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000887" y="131988"/>
            <a:ext cx="725593" cy="7255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13325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>
                <a:latin typeface="Arial"/>
                <a:cs typeface="Arial"/>
              </a:rPr>
              <a:t>Список студенческих олимпиад, конкурсов по юриспруденции, рекомендуемых для участия обучающихся</a:t>
            </a:r>
            <a:endParaRPr sz="2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/>
          </a:p>
          <a:p>
            <a:pPr algn="ctr">
              <a:buClr>
                <a:srgbClr val="EA0A2A"/>
              </a:buClr>
              <a:defRPr/>
            </a:pPr>
            <a:endParaRPr sz="240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9299"/>
              </p:ext>
            </p:extLst>
          </p:nvPr>
        </p:nvGraphicFramePr>
        <p:xfrm>
          <a:off x="448407" y="1546745"/>
          <a:ext cx="11499157" cy="499262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1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5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6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Всероссийские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60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Всероссийский конкурс «История местного самоуправления моего края»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ноябрь 2025 - март 2026</a:t>
                      </a:r>
                      <a:endParaRPr lang="ru-RU" sz="1800"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>
                          <a:latin typeface="Calibri"/>
                          <a:cs typeface="Arial"/>
                        </a:rPr>
                        <a:t>Михеева Т.Н., </a:t>
                      </a:r>
                      <a:r>
                        <a:rPr lang="ru-RU" sz="1400">
                          <a:latin typeface="Calibri"/>
                          <a:cs typeface="Arial"/>
                        </a:rPr>
                        <a:t>профессор </a:t>
                      </a:r>
                      <a:r>
                        <a:rPr lang="ru-RU" sz="1400">
                          <a:latin typeface="Calibri"/>
                          <a:ea typeface="Calibri"/>
                          <a:cs typeface="Arial"/>
                        </a:rPr>
                        <a:t>кафедры публичного права России и зарубежных стран </a:t>
                      </a:r>
                      <a:endParaRPr/>
                    </a:p>
                    <a:p>
                      <a:pPr>
                        <a:defRPr/>
                      </a:pPr>
                      <a:endParaRPr sz="1400">
                        <a:latin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Внутривузовские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Ответственные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лица</a:t>
                      </a:r>
                      <a:endParaRPr sz="1400" dirty="0">
                        <a:latin typeface="Calibri"/>
                        <a:cs typeface="Arial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70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История России</a:t>
                      </a:r>
                    </a:p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Иностранный язык</a:t>
                      </a:r>
                    </a:p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Философия</a:t>
                      </a:r>
                    </a:p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Основы российской государственности</a:t>
                      </a:r>
                    </a:p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Экономика</a:t>
                      </a:r>
                    </a:p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Русский язык и культура речи</a:t>
                      </a:r>
                    </a:p>
                    <a:p>
                      <a:pPr algn="l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Правоведение</a:t>
                      </a:r>
                    </a:p>
                    <a:p>
                      <a:pPr algn="l">
                        <a:defRPr/>
                      </a:pPr>
                      <a:endParaRPr sz="14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февраль – май 2026 </a:t>
                      </a:r>
                      <a:endParaRPr sz="14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Arial"/>
                      </a:endParaRPr>
                    </a:p>
                    <a:p>
                      <a:pPr>
                        <a:defRPr/>
                      </a:pPr>
                      <a:endParaRPr sz="140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Иванов А.Г.,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 зав. кафедрой отечественной истории</a:t>
                      </a:r>
                    </a:p>
                    <a:p>
                      <a:pPr algn="just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Беляева Т.Н., зав. кафедрой иноязычной речевой коммуникации</a:t>
                      </a:r>
                    </a:p>
                    <a:p>
                      <a:pPr algn="just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Мамонтова М.С., заведующий кафедрой философии   и   социально-культурных технологий</a:t>
                      </a:r>
                    </a:p>
                    <a:p>
                      <a:pPr algn="just">
                        <a:defRPr/>
                      </a:pP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Лежнина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   Е.В., доцент кафедры всеобщей истории</a:t>
                      </a:r>
                    </a:p>
                    <a:p>
                      <a:pPr algn="just"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Карташова   Е.П., зав. кафедрой русского языка и литературы</a:t>
                      </a:r>
                    </a:p>
                    <a:p>
                      <a:pPr algn="just">
                        <a:defRPr/>
                      </a:pP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Таныгина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 Е.А., зав. кафедрой экономики и маркетинга</a:t>
                      </a:r>
                    </a:p>
                    <a:p>
                      <a:pPr algn="just">
                        <a:defRPr/>
                      </a:pP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Мурзанов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Arial"/>
                        </a:rPr>
                        <a:t> И.А., доцент кафедру теории и истории государства и права</a:t>
                      </a:r>
                    </a:p>
                    <a:p>
                      <a:pPr algn="just">
                        <a:defRPr/>
                      </a:pP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4" descr="Юридический факультет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020135" y="105716"/>
            <a:ext cx="725593" cy="7255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6732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>
                <a:solidFill>
                  <a:srgbClr val="002060"/>
                </a:solidFill>
                <a:latin typeface="Arial"/>
                <a:cs typeface="Arial"/>
              </a:rPr>
              <a:t>Образовательные кружки ЮФ</a:t>
            </a:r>
            <a:endParaRPr sz="24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257299" y="1676400"/>
            <a:ext cx="8543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EA0A2A"/>
              </a:buClr>
              <a:defRPr/>
            </a:pPr>
            <a:endParaRPr lang="ru-RU" sz="2400"/>
          </a:p>
          <a:p>
            <a:pPr algn="ctr">
              <a:buClr>
                <a:srgbClr val="EA0A2A"/>
              </a:buClr>
              <a:defRPr/>
            </a:pPr>
            <a:endParaRPr sz="2400">
              <a:solidFill>
                <a:schemeClr val="accent1">
                  <a:lumMod val="50000"/>
                </a:schemeClr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444596"/>
              </p:ext>
            </p:extLst>
          </p:nvPr>
        </p:nvGraphicFramePr>
        <p:xfrm>
          <a:off x="729761" y="1583174"/>
          <a:ext cx="11354200" cy="230782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4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9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lang="ru-RU" sz="1800">
                        <a:latin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endParaRPr sz="1800" b="1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>
                          <a:latin typeface="Arial"/>
                          <a:cs typeface="Arial"/>
                        </a:rPr>
                        <a:t>Ответственные лица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22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latin typeface="Arial"/>
                          <a:cs typeface="Arial"/>
                        </a:rPr>
                        <a:t>Гражданское право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сентябрь 2025 - май 2026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>
                          <a:latin typeface="Calibri"/>
                          <a:cs typeface="Arial"/>
                        </a:rPr>
                        <a:t>Кузьмина А.В., </a:t>
                      </a:r>
                      <a:r>
                        <a:rPr lang="ru-RU" sz="1400">
                          <a:latin typeface="Calibri"/>
                          <a:cs typeface="Arial"/>
                        </a:rPr>
                        <a:t>декан, доцент кафедры частного права России и зарубежных стран</a:t>
                      </a:r>
                      <a:endParaRPr sz="1400">
                        <a:latin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Образовательный кружок «Я – профессионал»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сентябрь 2025 – май 2026</a:t>
                      </a:r>
                      <a:endParaRPr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Мокосеева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 М.А.,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 доцент кафедры публичного права России и зарубежных стран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4" descr="Юридический факультет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029761" y="135868"/>
            <a:ext cx="725593" cy="7255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/>
          <p:nvPr/>
        </p:nvSpPr>
        <p:spPr bwMode="auto">
          <a:xfrm>
            <a:off x="386785" y="343880"/>
            <a:ext cx="7738312" cy="666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>
                <a:solidFill>
                  <a:schemeClr val="tx2"/>
                </a:solidFill>
                <a:latin typeface="Arial"/>
                <a:cs typeface="Arial"/>
              </a:rPr>
              <a:t>Победы студентов</a:t>
            </a:r>
            <a:endParaRPr sz="2400" b="1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46630" y="149405"/>
            <a:ext cx="562305" cy="636822"/>
          </a:xfrm>
          <a:prstGeom prst="rect">
            <a:avLst/>
          </a:prstGeom>
        </p:spPr>
      </p:pic>
      <p:sp>
        <p:nvSpPr>
          <p:cNvPr id="13" name="Заголовок 6"/>
          <p:cNvSpPr txBox="1"/>
          <p:nvPr/>
        </p:nvSpPr>
        <p:spPr bwMode="auto">
          <a:xfrm>
            <a:off x="10503874" y="857581"/>
            <a:ext cx="1787156" cy="3191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МАРИЙСКИЙ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ГОСУДАРСТВЕННЫЙ</a:t>
            </a:r>
            <a:endParaRPr/>
          </a:p>
          <a:p>
            <a:pPr algn="ctr">
              <a:defRPr/>
            </a:pPr>
            <a:r>
              <a:rPr lang="ru-RU" sz="700">
                <a:solidFill>
                  <a:schemeClr val="bg1">
                    <a:lumMod val="75000"/>
                  </a:schemeClr>
                </a:solidFill>
                <a:latin typeface="Arial"/>
                <a:ea typeface="Verdana"/>
                <a:cs typeface="Arial"/>
              </a:rPr>
              <a:t>УНИВЕРСИТЕТ</a:t>
            </a:r>
            <a:endParaRPr/>
          </a:p>
        </p:txBody>
      </p:sp>
      <p:pic>
        <p:nvPicPr>
          <p:cNvPr id="15" name="Picture 4" descr="Юридический факультет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029761" y="135868"/>
            <a:ext cx="725593" cy="7255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 bwMode="auto">
          <a:xfrm>
            <a:off x="279134" y="1176723"/>
            <a:ext cx="7507706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  <a:defRPr/>
            </a:pPr>
            <a:r>
              <a:rPr lang="ru-RU"/>
              <a:t>Студенты (Ваулин Владимир, Шамардина Юлия и Васильева Юлия) заняли 1 место во Всероссийском конкурсе правовых позиций «Право и память: Блокада Ленинграда» (28.03.2025 г.) </a:t>
            </a:r>
          </a:p>
          <a:p>
            <a:pPr marL="457200" indent="-457200">
              <a:buAutoNum type="arabicPeriod"/>
              <a:defRPr/>
            </a:pPr>
            <a:endParaRPr lang="ru-RU"/>
          </a:p>
          <a:p>
            <a:pPr marL="457200" indent="-457200" algn="just">
              <a:buAutoNum type="arabicPeriod"/>
              <a:defRPr/>
            </a:pPr>
            <a:r>
              <a:rPr lang="ru-RU"/>
              <a:t>Магистранты (Даутов Тимура и Пестерников Кирилл) заняли 3 место во Всероссийском студенческом конкурсе «Совершенствование гарантий прав и свобод человека и гражданина», организованном Верховным Судом Российской Федерации и Российским государственным университетом правосудия (11.04.2025 г.)</a:t>
            </a:r>
            <a:endParaRPr/>
          </a:p>
          <a:p>
            <a:pPr marL="457200" indent="-457200">
              <a:buAutoNum type="arabicPeriod"/>
              <a:defRPr/>
            </a:pPr>
            <a:endParaRPr lang="ru-RU"/>
          </a:p>
          <a:p>
            <a:pPr marL="457200" indent="-457200" algn="just">
              <a:buAutoNum type="arabicPeriod"/>
              <a:defRPr/>
            </a:pPr>
            <a:r>
              <a:rPr lang="ru-RU"/>
              <a:t>Студент Кокушкин  Игорь занял 3 место в VIII Всероссийском межвузовском студенческом форуме по трудовому праву и праву социального обеспечения им. А.К. Безиной «Регулирование трудовых и социально-обеспечительных правоотношений, организованном Российским государственным университетом правосудия (14.02.2024 г.) </a:t>
            </a:r>
            <a:endParaRPr/>
          </a:p>
          <a:p>
            <a:pPr marL="457200" indent="-457200" algn="just">
              <a:buAutoNum type="arabicPeriod"/>
              <a:defRPr/>
            </a:pPr>
            <a:endParaRPr lang="ru-RU"/>
          </a:p>
          <a:p>
            <a:pPr marL="457200" indent="-457200" algn="just">
              <a:buAutoNum type="arabicPeriod"/>
              <a:defRPr/>
            </a:pPr>
            <a:r>
              <a:rPr lang="ru-RU"/>
              <a:t>Студентка Столбова Валерия заняла 2 место в IV Межвузовском конкурсе студенческих работ памяти Б.А. Страшуна, организованном  Университетом имени О.Е. Кутафина (апрель 2024 г.)</a:t>
            </a:r>
          </a:p>
          <a:p>
            <a:pPr marL="457200" indent="-457200">
              <a:buAutoNum type="arabicPeriod"/>
              <a:defRPr/>
            </a:pPr>
            <a:endParaRPr lang="ru-RU" sz="1600"/>
          </a:p>
        </p:txBody>
      </p:sp>
      <p:pic>
        <p:nvPicPr>
          <p:cNvPr id="10" name="Picture 2" descr="https://marsu.ru/upload/iblock/776/xcwjd4p6wsp6d31zzuiyrjncg2wmy3md/3f.jpg"/>
          <p:cNvPicPr/>
          <p:nvPr/>
        </p:nvPicPr>
        <p:blipFill>
          <a:blip r:embed="rId4"/>
          <a:stretch/>
        </p:blipFill>
        <p:spPr bwMode="auto">
          <a:xfrm>
            <a:off x="8008924" y="717842"/>
            <a:ext cx="1798754" cy="1944304"/>
          </a:xfrm>
          <a:prstGeom prst="rect">
            <a:avLst/>
          </a:prstGeom>
          <a:noFill/>
        </p:spPr>
      </p:pic>
      <p:pic>
        <p:nvPicPr>
          <p:cNvPr id="11" name="Рисунок 10" descr="https://marsu.ru/upload/iblock/5e4/567koc8dg7a64r5ff66iebi9j8hzu7s5/5461018069410377275.jpg"/>
          <p:cNvPicPr/>
          <p:nvPr/>
        </p:nvPicPr>
        <p:blipFill>
          <a:blip r:embed="rId5"/>
          <a:stretch/>
        </p:blipFill>
        <p:spPr bwMode="auto">
          <a:xfrm>
            <a:off x="9833967" y="1598554"/>
            <a:ext cx="1845879" cy="2127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Isbienova_ta\Desktop\1.jpg"/>
          <p:cNvPicPr/>
          <p:nvPr/>
        </p:nvPicPr>
        <p:blipFill>
          <a:blip r:embed="rId6"/>
          <a:stretch/>
        </p:blipFill>
        <p:spPr bwMode="auto">
          <a:xfrm>
            <a:off x="9832416" y="4147569"/>
            <a:ext cx="1845879" cy="225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marsu.ru/upload/iblock/5c1/60mffs2zueght7keqb5zzt2iaay24sh2/20240214_140000.jpg"/>
          <p:cNvPicPr/>
          <p:nvPr/>
        </p:nvPicPr>
        <p:blipFill>
          <a:blip r:embed="rId7"/>
          <a:stretch/>
        </p:blipFill>
        <p:spPr bwMode="auto">
          <a:xfrm>
            <a:off x="8125097" y="3108960"/>
            <a:ext cx="1690010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807</Words>
  <Application>Microsoft Office PowerPoint</Application>
  <DocSecurity>0</DocSecurity>
  <PresentationFormat>Широкоэкранный</PresentationFormat>
  <Paragraphs>132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Times New Roman</vt:lpstr>
      <vt:lpstr>Verdana</vt:lpstr>
      <vt:lpstr>Calibri</vt:lpstr>
      <vt:lpstr>Calibri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keywords/>
  <dc:description/>
  <cp:lastModifiedBy>Бояринцева Ирина Александровна</cp:lastModifiedBy>
  <cp:revision>169</cp:revision>
  <dcterms:created xsi:type="dcterms:W3CDTF">2021-07-15T12:03:34Z</dcterms:created>
  <dcterms:modified xsi:type="dcterms:W3CDTF">2025-10-22T06:57:12Z</dcterms:modified>
  <cp:category/>
  <dc:identifier/>
  <cp:contentStatus/>
  <dc:language/>
  <cp:version/>
</cp:coreProperties>
</file>