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9" r:id="rId4"/>
    <p:sldId id="259" r:id="rId5"/>
    <p:sldId id="260" r:id="rId6"/>
    <p:sldId id="262" r:id="rId7"/>
    <p:sldId id="263" r:id="rId8"/>
    <p:sldId id="264" r:id="rId9"/>
    <p:sldId id="258" r:id="rId10"/>
    <p:sldId id="261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6" r:id="rId20"/>
    <p:sldId id="273" r:id="rId21"/>
    <p:sldId id="274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9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52E7-2397-4825-8A42-46C2227E5826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A09EE18-03EE-4806-96CC-C2C849C2C1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52E7-2397-4825-8A42-46C2227E5826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EE18-03EE-4806-96CC-C2C849C2C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52E7-2397-4825-8A42-46C2227E5826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EE18-03EE-4806-96CC-C2C849C2C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52E7-2397-4825-8A42-46C2227E5826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EE18-03EE-4806-96CC-C2C849C2C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52E7-2397-4825-8A42-46C2227E5826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EE18-03EE-4806-96CC-C2C849C2C1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52E7-2397-4825-8A42-46C2227E5826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EE18-03EE-4806-96CC-C2C849C2C1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52E7-2397-4825-8A42-46C2227E5826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EE18-03EE-4806-96CC-C2C849C2C1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52E7-2397-4825-8A42-46C2227E5826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EE18-03EE-4806-96CC-C2C849C2C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52E7-2397-4825-8A42-46C2227E5826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EE18-03EE-4806-96CC-C2C849C2C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52E7-2397-4825-8A42-46C2227E5826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EE18-03EE-4806-96CC-C2C849C2C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52E7-2397-4825-8A42-46C2227E5826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9EE18-03EE-4806-96CC-C2C849C2C1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A4D52E7-2397-4825-8A42-46C2227E5826}" type="datetimeFigureOut">
              <a:rPr lang="ru-RU" smtClean="0"/>
              <a:pPr/>
              <a:t>19.01.2021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A09EE18-03EE-4806-96CC-C2C849C2C1D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6864" cy="3528392"/>
          </a:xfrm>
        </p:spPr>
        <p:txBody>
          <a:bodyPr>
            <a:normAutofit/>
          </a:bodyPr>
          <a:lstStyle/>
          <a:p>
            <a:r>
              <a:rPr lang="ru-RU" sz="3600" b="1" dirty="0"/>
              <a:t>Ученые Марийского государственного университета, </a:t>
            </a:r>
            <a:br>
              <a:rPr lang="ru-RU" sz="3600" b="1" dirty="0"/>
            </a:br>
            <a:r>
              <a:rPr lang="ru-RU" sz="3600" b="1" dirty="0"/>
              <a:t>представители </a:t>
            </a:r>
            <a:r>
              <a:rPr lang="ru-RU" sz="3600" b="1" dirty="0" err="1" smtClean="0"/>
              <a:t>Сернурского</a:t>
            </a:r>
            <a:r>
              <a:rPr lang="ru-RU" sz="3600" b="1" dirty="0" smtClean="0"/>
              <a:t> района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5229200"/>
            <a:ext cx="6400800" cy="1008112"/>
          </a:xfrm>
        </p:spPr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</a:rPr>
              <a:t>к 100 -летию со дня образования </a:t>
            </a:r>
            <a:r>
              <a:rPr lang="ru-RU" b="1" i="1" dirty="0" err="1" smtClean="0">
                <a:solidFill>
                  <a:srgbClr val="FF0000"/>
                </a:solidFill>
              </a:rPr>
              <a:t>Сернурского</a:t>
            </a:r>
            <a:r>
              <a:rPr lang="ru-RU" b="1" i="1" dirty="0" smtClean="0">
                <a:solidFill>
                  <a:srgbClr val="FF0000"/>
                </a:solidFill>
              </a:rPr>
              <a:t> района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15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334"/>
    </mc:Choice>
    <mc:Fallback xmlns="">
      <p:transition spd="slow" advTm="833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80920" cy="64807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Макаров Виталий Иванович</a:t>
            </a:r>
            <a:endParaRPr lang="ru-RU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1484784"/>
            <a:ext cx="61949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Родился </a:t>
            </a:r>
            <a:r>
              <a:rPr lang="ru-RU" dirty="0"/>
              <a:t>11 июля 1953 года в деревне Большой </a:t>
            </a:r>
            <a:r>
              <a:rPr lang="ru-RU" dirty="0" err="1"/>
              <a:t>Шокшем</a:t>
            </a:r>
            <a:r>
              <a:rPr lang="ru-RU" dirty="0"/>
              <a:t> </a:t>
            </a:r>
            <a:r>
              <a:rPr lang="ru-RU" dirty="0" err="1"/>
              <a:t>Сернурского</a:t>
            </a:r>
            <a:r>
              <a:rPr lang="ru-RU" dirty="0"/>
              <a:t> района Марийской АССР. Окончил Марийский совхоз-техникум - 1973 год, Марийский государственный университет - 1980 год. </a:t>
            </a:r>
            <a:endParaRPr lang="ru-RU" dirty="0" smtClean="0"/>
          </a:p>
          <a:p>
            <a:r>
              <a:rPr lang="ru-RU" dirty="0" smtClean="0"/>
              <a:t>Автор </a:t>
            </a:r>
            <a:r>
              <a:rPr lang="ru-RU" dirty="0"/>
              <a:t>более 80 научных трудов (монографий, научных статей, методических работ). </a:t>
            </a:r>
          </a:p>
        </p:txBody>
      </p:sp>
      <p:pic>
        <p:nvPicPr>
          <p:cNvPr id="1026" name="Picture 2" descr="D:\korableva_la\Desktop\мака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1743075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77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205"/>
    </mc:Choice>
    <mc:Fallback xmlns="">
      <p:transition spd="slow" advTm="26205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562074"/>
          </a:xfrm>
        </p:spPr>
        <p:txBody>
          <a:bodyPr>
            <a:noAutofit/>
          </a:bodyPr>
          <a:lstStyle/>
          <a:p>
            <a:r>
              <a:rPr lang="ru-RU" sz="3200" dirty="0" smtClean="0"/>
              <a:t>  </a:t>
            </a:r>
            <a:r>
              <a:rPr lang="ru-RU" sz="3200" b="1" dirty="0" smtClean="0"/>
              <a:t>Максимов </a:t>
            </a:r>
            <a:r>
              <a:rPr lang="ru-RU" sz="3200" b="1" dirty="0"/>
              <a:t>Валерий Николаевич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980728"/>
            <a:ext cx="6858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Родился </a:t>
            </a:r>
            <a:r>
              <a:rPr lang="ru-RU" dirty="0"/>
              <a:t>27 августа 1967 г. в дер. </a:t>
            </a:r>
            <a:r>
              <a:rPr lang="ru-RU" dirty="0" err="1"/>
              <a:t>Тулбень</a:t>
            </a:r>
            <a:r>
              <a:rPr lang="ru-RU" dirty="0"/>
              <a:t> </a:t>
            </a:r>
            <a:r>
              <a:rPr lang="ru-RU" dirty="0" err="1"/>
              <a:t>Сернурского</a:t>
            </a:r>
            <a:r>
              <a:rPr lang="ru-RU" dirty="0"/>
              <a:t> района Марийской </a:t>
            </a:r>
            <a:r>
              <a:rPr lang="ru-RU" dirty="0" smtClean="0"/>
              <a:t>АССР. </a:t>
            </a:r>
            <a:endParaRPr lang="ru-RU" dirty="0"/>
          </a:p>
          <a:p>
            <a:r>
              <a:rPr lang="ru-RU" dirty="0" smtClean="0"/>
              <a:t>    В </a:t>
            </a:r>
            <a:r>
              <a:rPr lang="ru-RU" dirty="0"/>
              <a:t>Марийском государственном университете работает с 1997 года: преподаватель (1997), старший преподаватель (1998), доцент кафедры финно-угорских языков (1999), доцент кафедры марийского языка (2001-2014), заместитель декана историко-филологического факультета (1998-2004), зав. кафедрой марийского языка (2006-2008), начальник учебно-методического Марийского государственного университета (2008-2015), доцент кафедры марийского языка и литературы (2014 - по настоящее время), заместитель директора по учебной работе института национальной культуры и межкультурной коммуникации (2016 – по настоящее время). </a:t>
            </a:r>
          </a:p>
          <a:p>
            <a:r>
              <a:rPr lang="ru-RU" dirty="0" smtClean="0"/>
              <a:t>    Опубликовал </a:t>
            </a:r>
            <a:r>
              <a:rPr lang="ru-RU" dirty="0"/>
              <a:t>более 90 научных трудов, в том числе монографию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    Награжден </a:t>
            </a:r>
            <a:r>
              <a:rPr lang="ru-RU" dirty="0"/>
              <a:t>Почетной грамотой Государственного собрания Республики Марий Эл (2010</a:t>
            </a:r>
            <a:r>
              <a:rPr lang="ru-RU" dirty="0" smtClean="0"/>
              <a:t>), </a:t>
            </a:r>
            <a:r>
              <a:rPr lang="ru-RU" dirty="0"/>
              <a:t>Почетной грамотой Министерства образования и науки Российской Федерации (2011). </a:t>
            </a:r>
          </a:p>
        </p:txBody>
      </p:sp>
      <p:pic>
        <p:nvPicPr>
          <p:cNvPr id="4098" name="Picture 2" descr="D:\korableva_la\Desktop\макс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02263"/>
            <a:ext cx="1835696" cy="229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8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914"/>
    </mc:Choice>
    <mc:Fallback xmlns="">
      <p:transition spd="slow" advTm="21914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0326" y="14000"/>
            <a:ext cx="7581528" cy="678695"/>
          </a:xfrm>
        </p:spPr>
        <p:txBody>
          <a:bodyPr>
            <a:noAutofit/>
          </a:bodyPr>
          <a:lstStyle/>
          <a:p>
            <a:r>
              <a:rPr lang="ru-RU" sz="3200" b="1" dirty="0" err="1"/>
              <a:t>Мустаев</a:t>
            </a:r>
            <a:r>
              <a:rPr lang="ru-RU" sz="3200" b="1" dirty="0"/>
              <a:t> Елизар Николаевич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13134" y="878114"/>
            <a:ext cx="7021288" cy="52565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</a:rPr>
              <a:t>    </a:t>
            </a: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Кандидат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филологических наук (1975), профессор (1991), заслуженный деятель науки Марийской АССР (1984), заслуженный работник высшей школы Российской Федерации (2004), Почетный профессор </a:t>
            </a:r>
            <a:r>
              <a:rPr lang="ru-RU" sz="1600" dirty="0" err="1">
                <a:solidFill>
                  <a:schemeClr val="tx1"/>
                </a:solidFill>
                <a:latin typeface="+mn-lt"/>
              </a:rPr>
              <a:t>МарГУ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 (2004). 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    Родился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4 апреля 1934 г. в дер. </a:t>
            </a:r>
            <a:r>
              <a:rPr lang="ru-RU" sz="1600" dirty="0" err="1">
                <a:solidFill>
                  <a:schemeClr val="tx1"/>
                </a:solidFill>
                <a:latin typeface="+mn-lt"/>
              </a:rPr>
              <a:t>Шунсола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 </a:t>
            </a:r>
            <a:r>
              <a:rPr lang="ru-RU" sz="1600" dirty="0" err="1">
                <a:solidFill>
                  <a:schemeClr val="tx1"/>
                </a:solidFill>
                <a:latin typeface="+mn-lt"/>
              </a:rPr>
              <a:t>Сернурского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 района Марийской АССР. В 1977 г. был избран секретарем парткома Марийского государственного университета. Одновременно работал старшим преподавателем, затем доцентом кафедры марийской филологии. 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    В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1975 г. в Тартуском госуниверситете (Эстонская ССР) защитил кандидатскую диссертацию на тему «Вопросы синонимики марийского </a:t>
            </a: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языка». С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1982 по 2001 </a:t>
            </a: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гг.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– проректор по учебной работе Марийского государственного педагогического института им. Н.К. Крупской. С </a:t>
            </a: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2001 по 2004 гг.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– проректор по организационным вопросам и аккредитации. 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    Известен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как автор учебников и учебных пособий для студентов, учителей и учащихся. Опубликовал 14 книг. Автор программ по основам финно-угорского языкознания, сопоставительной грамматике, выразительному чтению и культуре речи, стилистике. 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tx1"/>
                </a:solidFill>
                <a:latin typeface="+mn-lt"/>
              </a:rPr>
              <a:t>    В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2000 году издал большой «Словарь синонимов марийского языка». </a:t>
            </a:r>
            <a:endParaRPr lang="ru-RU" sz="1600" dirty="0"/>
          </a:p>
        </p:txBody>
      </p:sp>
      <p:pic>
        <p:nvPicPr>
          <p:cNvPr id="4" name="Рисунок 3" descr="https://www.marpravda.ru/upload/iblock/5d9/Mustaev-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96752"/>
            <a:ext cx="1691680" cy="2160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747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144"/>
    </mc:Choice>
    <mc:Fallback xmlns="">
      <p:transition spd="slow" advTm="26144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63408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    </a:t>
            </a:r>
            <a:r>
              <a:rPr lang="ru-RU" sz="3600" b="1" dirty="0" smtClean="0"/>
              <a:t>Патрушев </a:t>
            </a:r>
            <a:r>
              <a:rPr lang="ru-RU" sz="3600" b="1" dirty="0"/>
              <a:t>Анатолий Степанович 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2401355" cy="150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99792" y="1340768"/>
            <a:ext cx="61926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Родился </a:t>
            </a:r>
            <a:r>
              <a:rPr lang="ru-RU" dirty="0"/>
              <a:t>12. 04. 1934 года в д. </a:t>
            </a:r>
            <a:r>
              <a:rPr lang="ru-RU" dirty="0" err="1"/>
              <a:t>Шукшиер</a:t>
            </a:r>
            <a:r>
              <a:rPr lang="ru-RU" dirty="0"/>
              <a:t> </a:t>
            </a:r>
            <a:r>
              <a:rPr lang="ru-RU" dirty="0" err="1"/>
              <a:t>Сернурского</a:t>
            </a:r>
            <a:r>
              <a:rPr lang="ru-RU" dirty="0"/>
              <a:t> района Марийской АССР. </a:t>
            </a:r>
          </a:p>
          <a:p>
            <a:r>
              <a:rPr lang="ru-RU" dirty="0" smtClean="0"/>
              <a:t>    Деятель </a:t>
            </a:r>
            <a:r>
              <a:rPr lang="ru-RU" dirty="0"/>
              <a:t>науки, учёный-историк. </a:t>
            </a:r>
          </a:p>
          <a:p>
            <a:r>
              <a:rPr lang="ru-RU" dirty="0" smtClean="0"/>
              <a:t>    Из </a:t>
            </a:r>
            <a:r>
              <a:rPr lang="ru-RU" dirty="0"/>
              <a:t>семьи заслуженного учителя МАССР </a:t>
            </a:r>
            <a:endParaRPr lang="ru-RU" dirty="0" smtClean="0"/>
          </a:p>
          <a:p>
            <a:r>
              <a:rPr lang="ru-RU" dirty="0" smtClean="0"/>
              <a:t>С.Х</a:t>
            </a:r>
            <a:r>
              <a:rPr lang="ru-RU" dirty="0"/>
              <a:t>. Патрушева, брат Г. и В. </a:t>
            </a:r>
            <a:r>
              <a:rPr lang="ru-RU" dirty="0" smtClean="0"/>
              <a:t>Патрушевых.</a:t>
            </a:r>
            <a:endParaRPr lang="ru-RU" dirty="0"/>
          </a:p>
          <a:p>
            <a:r>
              <a:rPr lang="ru-RU" dirty="0" smtClean="0"/>
              <a:t>    Образование</a:t>
            </a:r>
            <a:r>
              <a:rPr lang="ru-RU" dirty="0"/>
              <a:t>: МГПИ, 1956 год; Горьковский пединститут, 1957 год; аспирантура при Казанском филиале АН СССР, 1963 год</a:t>
            </a:r>
            <a:r>
              <a:rPr lang="ru-RU" dirty="0" smtClean="0"/>
              <a:t>.; зав</a:t>
            </a:r>
            <a:r>
              <a:rPr lang="ru-RU" dirty="0"/>
              <a:t>. сектором истории </a:t>
            </a:r>
            <a:r>
              <a:rPr lang="ru-RU" dirty="0" err="1" smtClean="0"/>
              <a:t>МарНИИ</a:t>
            </a:r>
            <a:r>
              <a:rPr lang="ru-RU" dirty="0" smtClean="0"/>
              <a:t>. С </a:t>
            </a:r>
            <a:r>
              <a:rPr lang="ru-RU" dirty="0"/>
              <a:t>1978 года в </a:t>
            </a:r>
            <a:r>
              <a:rPr lang="ru-RU" dirty="0" err="1"/>
              <a:t>МарГУ</a:t>
            </a:r>
            <a:r>
              <a:rPr lang="ru-RU" dirty="0"/>
              <a:t>: зав. кафедрой всеобщей истории, зам. декана историко-филологического </a:t>
            </a:r>
            <a:r>
              <a:rPr lang="ru-RU" dirty="0" smtClean="0"/>
              <a:t>факультета</a:t>
            </a:r>
            <a:r>
              <a:rPr lang="ru-RU" dirty="0"/>
              <a:t>, доцент кафедры региональной истории. </a:t>
            </a:r>
          </a:p>
        </p:txBody>
      </p:sp>
    </p:spTree>
    <p:extLst>
      <p:ext uri="{BB962C8B-B14F-4D97-AF65-F5344CB8AC3E}">
        <p14:creationId xmlns:p14="http://schemas.microsoft.com/office/powerpoint/2010/main" val="173318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741"/>
    </mc:Choice>
    <mc:Fallback xmlns="">
      <p:transition spd="slow" advTm="1074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7"/>
            <a:ext cx="8075240" cy="494793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Патрушев </a:t>
            </a:r>
            <a:r>
              <a:rPr lang="ru-RU" sz="3600" b="1" dirty="0"/>
              <a:t>Валерий Степанович </a:t>
            </a:r>
          </a:p>
        </p:txBody>
      </p:sp>
      <p:pic>
        <p:nvPicPr>
          <p:cNvPr id="4" name="Объект 3" descr="http://mari-arslan.ru/sites/default/files/u6417/Afisha/v_s_patrushev_0_0_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47687"/>
            <a:ext cx="1905000" cy="27813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555776" y="1124744"/>
            <a:ext cx="62646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Родился </a:t>
            </a:r>
            <a:r>
              <a:rPr lang="ru-RU" dirty="0"/>
              <a:t>01. 08. 1942 года в д. </a:t>
            </a:r>
            <a:r>
              <a:rPr lang="ru-RU" dirty="0" err="1"/>
              <a:t>Шукшиер</a:t>
            </a:r>
            <a:r>
              <a:rPr lang="ru-RU" dirty="0"/>
              <a:t> </a:t>
            </a:r>
            <a:r>
              <a:rPr lang="ru-RU" dirty="0" err="1"/>
              <a:t>Сернурского</a:t>
            </a:r>
            <a:r>
              <a:rPr lang="ru-RU" dirty="0"/>
              <a:t> района РМЭ.</a:t>
            </a:r>
          </a:p>
          <a:p>
            <a:r>
              <a:rPr lang="ru-RU" dirty="0" smtClean="0"/>
              <a:t>    Деятель </a:t>
            </a:r>
            <a:r>
              <a:rPr lang="ru-RU" dirty="0"/>
              <a:t>науки, </a:t>
            </a:r>
            <a:r>
              <a:rPr lang="ru-RU" dirty="0" smtClean="0"/>
              <a:t>учёный-археолог, исследователь </a:t>
            </a:r>
            <a:r>
              <a:rPr lang="ru-RU" dirty="0"/>
              <a:t>ранней истории и культуры финно-</a:t>
            </a:r>
            <a:r>
              <a:rPr lang="ru-RU" dirty="0" err="1"/>
              <a:t>угров</a:t>
            </a:r>
            <a:r>
              <a:rPr lang="ru-RU" dirty="0"/>
              <a:t>.</a:t>
            </a:r>
          </a:p>
          <a:p>
            <a:r>
              <a:rPr lang="ru-RU" dirty="0" smtClean="0"/>
              <a:t>    Из </a:t>
            </a:r>
            <a:r>
              <a:rPr lang="ru-RU" dirty="0"/>
              <a:t>семьи учителя, брат А. и Г. </a:t>
            </a:r>
            <a:r>
              <a:rPr lang="ru-RU" dirty="0" smtClean="0"/>
              <a:t>Патрушевых. </a:t>
            </a:r>
            <a:r>
              <a:rPr lang="ru-RU" dirty="0"/>
              <a:t>Образование: МГПИ, 1963 год; аспирантура Казанского филиала АН СССР, 1970 год. Доцент, зав. кафедрой всеобщей истории, руководитель Центра археолого-этнографических исследований </a:t>
            </a:r>
            <a:r>
              <a:rPr lang="ru-RU" dirty="0" err="1"/>
              <a:t>МарГУ</a:t>
            </a:r>
            <a:r>
              <a:rPr lang="ru-RU" dirty="0"/>
              <a:t>. Первым из марийских археологов провел фундаментальные раскопки в </a:t>
            </a:r>
            <a:r>
              <a:rPr lang="ru-RU" dirty="0" smtClean="0"/>
              <a:t>Йошкар-Оле.</a:t>
            </a:r>
            <a:endParaRPr lang="ru-RU" dirty="0"/>
          </a:p>
          <a:p>
            <a:r>
              <a:rPr lang="ru-RU" dirty="0" smtClean="0"/>
              <a:t>    Валерий Степанович - </a:t>
            </a:r>
            <a:r>
              <a:rPr lang="ru-RU" dirty="0"/>
              <a:t>автор более 200 работ, в т. ч. книги "Марийский край в VII-VI веках до н. э</a:t>
            </a:r>
            <a:r>
              <a:rPr lang="ru-RU" dirty="0" smtClean="0"/>
              <a:t>." ( </a:t>
            </a:r>
            <a:r>
              <a:rPr lang="ru-RU" dirty="0"/>
              <a:t>1984 </a:t>
            </a:r>
            <a:r>
              <a:rPr lang="ru-RU" dirty="0" smtClean="0"/>
              <a:t>год), </a:t>
            </a:r>
            <a:r>
              <a:rPr lang="ru-RU" dirty="0"/>
              <a:t>"У истоков волжских </a:t>
            </a:r>
            <a:r>
              <a:rPr lang="ru-RU" dirty="0" smtClean="0"/>
              <a:t>финнов" (1989 год), </a:t>
            </a:r>
            <a:r>
              <a:rPr lang="ru-RU" dirty="0"/>
              <a:t>"Финно-</a:t>
            </a:r>
            <a:r>
              <a:rPr lang="ru-RU" dirty="0" err="1"/>
              <a:t>угры</a:t>
            </a:r>
            <a:r>
              <a:rPr lang="ru-RU" dirty="0"/>
              <a:t> России</a:t>
            </a:r>
            <a:r>
              <a:rPr lang="ru-RU" dirty="0" smtClean="0"/>
              <a:t>" (1992 год) и др. </a:t>
            </a:r>
          </a:p>
          <a:p>
            <a:r>
              <a:rPr lang="ru-RU" dirty="0"/>
              <a:t> </a:t>
            </a:r>
            <a:r>
              <a:rPr lang="ru-RU" dirty="0" smtClean="0"/>
              <a:t>   Заслуженный деятель науки Марийской АССР, 1991 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015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883"/>
    </mc:Choice>
    <mc:Fallback xmlns="">
      <p:transition spd="slow" advTm="16883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70609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    </a:t>
            </a:r>
            <a:r>
              <a:rPr lang="ru-RU" sz="3600" b="1" dirty="0" smtClean="0"/>
              <a:t>Патрушев </a:t>
            </a:r>
            <a:r>
              <a:rPr lang="ru-RU" sz="3600" b="1" dirty="0"/>
              <a:t>Геннадий Степанович </a:t>
            </a:r>
          </a:p>
        </p:txBody>
      </p:sp>
      <p:pic>
        <p:nvPicPr>
          <p:cNvPr id="4" name="Объект 3" descr="https://upload.wikimedia.org/wikipedia/commons/thumb/9/9e/%D0%9F%D0%B0%D1%82%D1%80%D1%83%D1%88%D0%B5%D0%B2_%D0%93.%D0%A1.jpg/273px-%D0%9F%D0%B0%D1%82%D1%80%D1%83%D1%88%D0%B5%D0%B2_%D0%93.%D0%A1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" t="1853" r="2929" b="2070"/>
          <a:stretch/>
        </p:blipFill>
        <p:spPr bwMode="auto">
          <a:xfrm>
            <a:off x="246743" y="1538514"/>
            <a:ext cx="2075543" cy="278674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627784" y="1348230"/>
            <a:ext cx="604867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Родился </a:t>
            </a:r>
            <a:r>
              <a:rPr lang="ru-RU" dirty="0"/>
              <a:t>25. 07. 1928 года в д. </a:t>
            </a:r>
            <a:r>
              <a:rPr lang="ru-RU" dirty="0" err="1"/>
              <a:t>Шукшиер</a:t>
            </a:r>
            <a:r>
              <a:rPr lang="ru-RU" dirty="0"/>
              <a:t> </a:t>
            </a:r>
            <a:r>
              <a:rPr lang="ru-RU" dirty="0" err="1"/>
              <a:t>Сернурского</a:t>
            </a:r>
            <a:r>
              <a:rPr lang="ru-RU" dirty="0"/>
              <a:t> района </a:t>
            </a:r>
            <a:r>
              <a:rPr lang="ru-RU" dirty="0" smtClean="0"/>
              <a:t>Марийской АССР.</a:t>
            </a:r>
            <a:endParaRPr lang="ru-RU" dirty="0"/>
          </a:p>
          <a:p>
            <a:r>
              <a:rPr lang="ru-RU" dirty="0" smtClean="0"/>
              <a:t>    Деятель </a:t>
            </a:r>
            <a:r>
              <a:rPr lang="ru-RU" dirty="0"/>
              <a:t>науки, учёный-языковед</a:t>
            </a:r>
            <a:r>
              <a:rPr lang="ru-RU" dirty="0" smtClean="0"/>
              <a:t>. Из </a:t>
            </a:r>
            <a:r>
              <a:rPr lang="ru-RU" dirty="0"/>
              <a:t>семьи учителя, брат В. и А. </a:t>
            </a:r>
            <a:r>
              <a:rPr lang="ru-RU" dirty="0" smtClean="0"/>
              <a:t>Патрушевых. </a:t>
            </a:r>
          </a:p>
          <a:p>
            <a:r>
              <a:rPr lang="ru-RU" dirty="0"/>
              <a:t> </a:t>
            </a:r>
            <a:r>
              <a:rPr lang="ru-RU" dirty="0" smtClean="0"/>
              <a:t>   Образование</a:t>
            </a:r>
            <a:r>
              <a:rPr lang="ru-RU" dirty="0"/>
              <a:t>: МГПИ, 1951 год; аспирантура ЛГУ, 1955 год. С 1951 года преподаватель МГПИ, Кандидат филологических наук, 1955 </a:t>
            </a:r>
            <a:r>
              <a:rPr lang="ru-RU" dirty="0" smtClean="0"/>
              <a:t>год, в </a:t>
            </a:r>
            <a:r>
              <a:rPr lang="ru-RU" dirty="0"/>
              <a:t>1972-1977гг. декан </a:t>
            </a:r>
            <a:r>
              <a:rPr lang="ru-RU" dirty="0" smtClean="0"/>
              <a:t>историко-филологического </a:t>
            </a:r>
            <a:r>
              <a:rPr lang="ru-RU" dirty="0"/>
              <a:t>факультета </a:t>
            </a:r>
            <a:r>
              <a:rPr lang="ru-RU" dirty="0" err="1"/>
              <a:t>МарГУ</a:t>
            </a:r>
            <a:r>
              <a:rPr lang="ru-RU" dirty="0"/>
              <a:t>, доцент кафедры русского и общего языкознания. Исследователь проблем словообразования в марийском языке. Научный редактор "Русско-марийского словаря", Москва, 1966 год; автор первого монографического исследования по лексикографии современного марийского языка, 1972 год</a:t>
            </a:r>
            <a:r>
              <a:rPr lang="ru-RU" dirty="0" smtClean="0"/>
              <a:t>.</a:t>
            </a:r>
          </a:p>
          <a:p>
            <a:pPr algn="just"/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6556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309"/>
    </mc:Choice>
    <mc:Fallback xmlns="">
      <p:transition spd="slow" advTm="19309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6898" y="0"/>
            <a:ext cx="7643192" cy="76470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 </a:t>
            </a:r>
            <a:br>
              <a:rPr lang="ru-RU" sz="3600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ru-RU" dirty="0"/>
              <a:t/>
            </a:r>
            <a:br>
              <a:rPr lang="ru-RU" dirty="0"/>
            </a:br>
            <a:r>
              <a:rPr lang="ru-RU" sz="3600" b="1" dirty="0"/>
              <a:t>Пашкова Галина Ивановна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1124744"/>
            <a:ext cx="630019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Родилась </a:t>
            </a:r>
            <a:r>
              <a:rPr lang="ru-RU" dirty="0"/>
              <a:t>3 декабря 1974 г. в д. Малая </a:t>
            </a:r>
            <a:r>
              <a:rPr lang="ru-RU" dirty="0" err="1"/>
              <a:t>Кульша</a:t>
            </a:r>
            <a:r>
              <a:rPr lang="ru-RU" dirty="0"/>
              <a:t> </a:t>
            </a:r>
            <a:r>
              <a:rPr lang="ru-RU" dirty="0" err="1"/>
              <a:t>Сернурского</a:t>
            </a:r>
            <a:r>
              <a:rPr lang="ru-RU" dirty="0"/>
              <a:t> района МАССР.</a:t>
            </a:r>
          </a:p>
          <a:p>
            <a:r>
              <a:rPr lang="ru-RU" dirty="0" smtClean="0"/>
              <a:t>    Окончила </a:t>
            </a:r>
            <a:r>
              <a:rPr lang="ru-RU" dirty="0"/>
              <a:t>сельскохозяйственный факультет </a:t>
            </a:r>
            <a:r>
              <a:rPr lang="ru-RU" dirty="0" err="1"/>
              <a:t>МарГУ</a:t>
            </a:r>
            <a:r>
              <a:rPr lang="ru-RU" dirty="0"/>
              <a:t> (1996) по специальности «</a:t>
            </a:r>
            <a:r>
              <a:rPr lang="ru-RU" dirty="0" smtClean="0"/>
              <a:t>Агрономия</a:t>
            </a:r>
            <a:r>
              <a:rPr lang="ru-RU" dirty="0"/>
              <a:t>» с присвоением квалификации «Ученый агроном». В </a:t>
            </a:r>
            <a:r>
              <a:rPr lang="ru-RU" dirty="0" smtClean="0"/>
              <a:t>1996-1999 гг</a:t>
            </a:r>
            <a:r>
              <a:rPr lang="ru-RU" dirty="0"/>
              <a:t>. обучалась в аспирантуре </a:t>
            </a:r>
            <a:r>
              <a:rPr lang="ru-RU" dirty="0" err="1" smtClean="0"/>
              <a:t>МарГУ</a:t>
            </a:r>
            <a:r>
              <a:rPr lang="ru-RU" dirty="0" smtClean="0"/>
              <a:t>. </a:t>
            </a:r>
            <a:endParaRPr lang="ru-RU" dirty="0"/>
          </a:p>
          <a:p>
            <a:r>
              <a:rPr lang="ru-RU" dirty="0" smtClean="0"/>
              <a:t>    Ученая </a:t>
            </a:r>
            <a:r>
              <a:rPr lang="ru-RU" dirty="0"/>
              <a:t>степень  и </a:t>
            </a:r>
            <a:r>
              <a:rPr lang="ru-RU" dirty="0" smtClean="0"/>
              <a:t>звание: кандидат сельскохозяйственных </a:t>
            </a:r>
            <a:r>
              <a:rPr lang="ru-RU" dirty="0"/>
              <a:t>наук (2000).</a:t>
            </a:r>
          </a:p>
          <a:p>
            <a:r>
              <a:rPr lang="ru-RU" dirty="0" smtClean="0"/>
              <a:t>    В </a:t>
            </a:r>
            <a:r>
              <a:rPr lang="ru-RU" dirty="0"/>
              <a:t>настоящее время работает доцентом кафедры общего земледелия, растениеводства, агрохимии и защиты </a:t>
            </a:r>
            <a:r>
              <a:rPr lang="ru-RU" dirty="0" smtClean="0"/>
              <a:t>растений.</a:t>
            </a:r>
            <a:endParaRPr lang="ru-RU" dirty="0"/>
          </a:p>
          <a:p>
            <a:r>
              <a:rPr lang="ru-RU" dirty="0" smtClean="0"/>
              <a:t>    Научные интересы: совершенствование </a:t>
            </a:r>
            <a:r>
              <a:rPr lang="ru-RU" dirty="0"/>
              <a:t>технологии возделывания яровой пшеницы для получения высококачественного </a:t>
            </a:r>
            <a:r>
              <a:rPr lang="ru-RU" dirty="0" smtClean="0"/>
              <a:t>зерна. </a:t>
            </a:r>
            <a:endParaRPr lang="ru-RU" dirty="0"/>
          </a:p>
          <a:p>
            <a:r>
              <a:rPr lang="ru-RU" dirty="0" smtClean="0"/>
              <a:t>    Награды </a:t>
            </a:r>
            <a:r>
              <a:rPr lang="ru-RU" dirty="0"/>
              <a:t>и </a:t>
            </a:r>
            <a:r>
              <a:rPr lang="ru-RU" dirty="0" smtClean="0"/>
              <a:t>гранты: победитель </a:t>
            </a:r>
            <a:r>
              <a:rPr lang="ru-RU" dirty="0"/>
              <a:t>конкурса грантов среди молодых ученых Республики Марий Эл за </a:t>
            </a:r>
            <a:r>
              <a:rPr lang="ru-RU" dirty="0" smtClean="0"/>
              <a:t>1997 г</a:t>
            </a:r>
            <a:r>
              <a:rPr lang="ru-RU" dirty="0" smtClean="0"/>
              <a:t>. </a:t>
            </a:r>
            <a:r>
              <a:rPr lang="ru-RU" dirty="0"/>
              <a:t>по направлению «Сельское хозяйство</a:t>
            </a:r>
            <a:r>
              <a:rPr lang="ru-RU" dirty="0" smtClean="0"/>
              <a:t>».</a:t>
            </a:r>
            <a:endParaRPr lang="ru-RU" dirty="0"/>
          </a:p>
        </p:txBody>
      </p:sp>
      <p:pic>
        <p:nvPicPr>
          <p:cNvPr id="9218" name="Picture 2" descr="D:\korableva_la\Desktop\Паш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80" y="1268760"/>
            <a:ext cx="2137420" cy="2842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30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20"/>
    </mc:Choice>
    <mc:Fallback xmlns="">
      <p:transition spd="slow" advTm="1642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1"/>
            <a:ext cx="8075240" cy="576063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   </a:t>
            </a:r>
            <a:r>
              <a:rPr lang="ru-RU" sz="3600" b="1" dirty="0" err="1" smtClean="0"/>
              <a:t>Пекпаев</a:t>
            </a:r>
            <a:r>
              <a:rPr lang="ru-RU" sz="3600" b="1" dirty="0" smtClean="0"/>
              <a:t> </a:t>
            </a:r>
            <a:r>
              <a:rPr lang="ru-RU" sz="3600" b="1" dirty="0"/>
              <a:t>Альберт Александрович</a:t>
            </a:r>
          </a:p>
        </p:txBody>
      </p:sp>
      <p:pic>
        <p:nvPicPr>
          <p:cNvPr id="9218" name="Picture 2" descr="C:\Users\tksuser\Desktop\Ученые\IMG_20210113_13113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" t="4163" b="3717"/>
          <a:stretch/>
        </p:blipFill>
        <p:spPr bwMode="auto">
          <a:xfrm>
            <a:off x="232228" y="928914"/>
            <a:ext cx="2015431" cy="256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55776" y="717733"/>
            <a:ext cx="6408712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</a:t>
            </a:r>
            <a:r>
              <a:rPr lang="ru-RU" sz="1600" dirty="0" smtClean="0"/>
              <a:t>Родился </a:t>
            </a:r>
            <a:r>
              <a:rPr lang="ru-RU" sz="1600" dirty="0"/>
              <a:t>14 января 1938 года в д</a:t>
            </a:r>
            <a:r>
              <a:rPr lang="ru-RU" sz="1600" dirty="0" smtClean="0"/>
              <a:t>. </a:t>
            </a:r>
            <a:r>
              <a:rPr lang="ru-RU" sz="1600" dirty="0" err="1" smtClean="0"/>
              <a:t>Шукишер</a:t>
            </a:r>
            <a:r>
              <a:rPr lang="ru-RU" sz="1600" dirty="0" smtClean="0"/>
              <a:t> </a:t>
            </a:r>
            <a:r>
              <a:rPr lang="ru-RU" sz="1600" dirty="0" err="1"/>
              <a:t>Сернурского</a:t>
            </a:r>
            <a:r>
              <a:rPr lang="ru-RU" sz="1600" dirty="0"/>
              <a:t> района МАССР. После окончания школы учился в МГПИ </a:t>
            </a:r>
            <a:r>
              <a:rPr lang="ru-RU" sz="1600" dirty="0" smtClean="0"/>
              <a:t>им. Н.К. Крупской </a:t>
            </a:r>
            <a:r>
              <a:rPr lang="ru-RU" sz="1600" dirty="0"/>
              <a:t>(1956-1960гг.) на факультете естествознания. По распределению был направлен в </a:t>
            </a:r>
            <a:r>
              <a:rPr lang="ru-RU" sz="1600" dirty="0" smtClean="0"/>
              <a:t>Йошкар-Олинскую </a:t>
            </a:r>
            <a:r>
              <a:rPr lang="ru-RU" sz="1600" dirty="0"/>
              <a:t>школу-интернат, где вел биологию, химию, </a:t>
            </a:r>
            <a:r>
              <a:rPr lang="ru-RU" sz="1600" dirty="0" smtClean="0"/>
              <a:t>был </a:t>
            </a:r>
            <a:r>
              <a:rPr lang="ru-RU" sz="1600" dirty="0"/>
              <a:t>воспитателем одной из групп. С 1962 года А.А</a:t>
            </a:r>
            <a:r>
              <a:rPr lang="ru-RU" sz="1600" dirty="0" smtClean="0"/>
              <a:t>. </a:t>
            </a:r>
            <a:r>
              <a:rPr lang="ru-RU" sz="1600" dirty="0" err="1" smtClean="0"/>
              <a:t>Пекпаев</a:t>
            </a:r>
            <a:r>
              <a:rPr lang="ru-RU" sz="1600" dirty="0" smtClean="0"/>
              <a:t> </a:t>
            </a:r>
            <a:r>
              <a:rPr lang="ru-RU" sz="1600" dirty="0"/>
              <a:t>переходит на должность ассистента кафедры педагогики и методики начального обучения, а в </a:t>
            </a:r>
            <a:r>
              <a:rPr lang="ru-RU" sz="1600" dirty="0" smtClean="0"/>
              <a:t>1965 г</a:t>
            </a:r>
            <a:r>
              <a:rPr lang="ru-RU" sz="1600" dirty="0"/>
              <a:t>. - избирается на должность старшего преподавателя. Большой интерес к науке, тяга к знаниям привели его в целевую аспирантуру на кафедру ботаники в Ленинградский педагогический институт им. А.И</a:t>
            </a:r>
            <a:r>
              <a:rPr lang="ru-RU" sz="1600" dirty="0" smtClean="0"/>
              <a:t>. Герцена</a:t>
            </a:r>
            <a:r>
              <a:rPr lang="ru-RU" sz="1600" dirty="0"/>
              <a:t>. После окончания аспирантуры Альберт Александрович возвратился на свою родную </a:t>
            </a:r>
            <a:r>
              <a:rPr lang="ru-RU" sz="1600" dirty="0" smtClean="0"/>
              <a:t>кафедру. Более </a:t>
            </a:r>
            <a:r>
              <a:rPr lang="ru-RU" sz="1600" dirty="0"/>
              <a:t>5 лет он заведовал кафедрой, а с 1978 по 1993 год являлся деканом факультета. Читал лекции для учителей города и республики, являлся активным членом общества «Знание», вел большую научную работу. Им написан ряд статей, пособий по родному краю для учителей и учащихся начальных классов. </a:t>
            </a:r>
          </a:p>
          <a:p>
            <a:r>
              <a:rPr lang="ru-RU" sz="1600" dirty="0" smtClean="0"/>
              <a:t>    Награжден </a:t>
            </a:r>
            <a:r>
              <a:rPr lang="ru-RU" sz="1600" dirty="0"/>
              <a:t>значками «За отличные успехи в работе в области Высшего образования СССР» (1983 г.), «Ударник X пятилетки» (</a:t>
            </a:r>
            <a:r>
              <a:rPr lang="ru-RU" sz="1600" dirty="0" smtClean="0"/>
              <a:t>1980 г</a:t>
            </a:r>
            <a:r>
              <a:rPr lang="ru-RU" sz="1600" dirty="0"/>
              <a:t>.). Имеет почетное звание - Заслуженный деятель науки </a:t>
            </a:r>
            <a:r>
              <a:rPr lang="ru-RU" sz="1600" dirty="0" smtClean="0"/>
              <a:t>Республики </a:t>
            </a:r>
            <a:r>
              <a:rPr lang="ru-RU" sz="1600" dirty="0"/>
              <a:t>Марий Эл (</a:t>
            </a:r>
            <a:r>
              <a:rPr lang="ru-RU" sz="1600" dirty="0" smtClean="0"/>
              <a:t>1993 г</a:t>
            </a:r>
            <a:r>
              <a:rPr lang="ru-RU" sz="1600" dirty="0"/>
              <a:t>.). </a:t>
            </a:r>
          </a:p>
        </p:txBody>
      </p:sp>
    </p:spTree>
    <p:extLst>
      <p:ext uri="{BB962C8B-B14F-4D97-AF65-F5344CB8AC3E}">
        <p14:creationId xmlns:p14="http://schemas.microsoft.com/office/powerpoint/2010/main" val="211201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461"/>
    </mc:Choice>
    <mc:Fallback xmlns="">
      <p:transition spd="slow" advTm="26461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571184" cy="576064"/>
          </a:xfrm>
        </p:spPr>
        <p:txBody>
          <a:bodyPr>
            <a:normAutofit fontScale="90000"/>
          </a:bodyPr>
          <a:lstStyle/>
          <a:p>
            <a:r>
              <a:rPr lang="ru-RU" sz="3600" b="1" dirty="0" err="1" smtClean="0"/>
              <a:t>Рычков</a:t>
            </a:r>
            <a:r>
              <a:rPr lang="ru-RU" sz="3600" b="1" dirty="0" smtClean="0"/>
              <a:t> </a:t>
            </a:r>
            <a:r>
              <a:rPr lang="ru-RU" sz="3600" b="1" dirty="0"/>
              <a:t>Андрей Васильевич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00514" y="871845"/>
            <a:ext cx="6519958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</a:t>
            </a:r>
            <a:r>
              <a:rPr lang="ru-RU" sz="1600" dirty="0" smtClean="0"/>
              <a:t>Родился </a:t>
            </a:r>
            <a:r>
              <a:rPr lang="ru-RU" sz="1600" dirty="0"/>
              <a:t>27 сентября 1981 г. в д. </a:t>
            </a:r>
            <a:r>
              <a:rPr lang="ru-RU" sz="1600" dirty="0" err="1"/>
              <a:t>Заречка</a:t>
            </a:r>
            <a:r>
              <a:rPr lang="ru-RU" sz="1600" dirty="0"/>
              <a:t>-Она </a:t>
            </a:r>
            <a:r>
              <a:rPr lang="ru-RU" sz="1600" dirty="0" err="1"/>
              <a:t>Сернурского</a:t>
            </a:r>
            <a:r>
              <a:rPr lang="ru-RU" sz="1600" dirty="0"/>
              <a:t> района Марийской АССР. </a:t>
            </a:r>
          </a:p>
          <a:p>
            <a:r>
              <a:rPr lang="ru-RU" sz="1600" dirty="0" smtClean="0"/>
              <a:t>    В </a:t>
            </a:r>
            <a:r>
              <a:rPr lang="ru-RU" sz="1600" dirty="0"/>
              <a:t>1999 году закончил </a:t>
            </a:r>
            <a:r>
              <a:rPr lang="ru-RU" sz="1600" dirty="0" err="1"/>
              <a:t>Марисолинскую</a:t>
            </a:r>
            <a:r>
              <a:rPr lang="ru-RU" sz="1600" dirty="0"/>
              <a:t> среднюю школу </a:t>
            </a:r>
            <a:r>
              <a:rPr lang="ru-RU" sz="1600" dirty="0" err="1" smtClean="0"/>
              <a:t>Сернурского</a:t>
            </a:r>
            <a:r>
              <a:rPr lang="ru-RU" sz="1600" dirty="0" smtClean="0"/>
              <a:t> </a:t>
            </a:r>
            <a:r>
              <a:rPr lang="ru-RU" sz="1600" dirty="0"/>
              <a:t>района Республики Марий </a:t>
            </a:r>
            <a:r>
              <a:rPr lang="ru-RU" sz="1600" dirty="0" smtClean="0"/>
              <a:t>Эл, а в 2004 </a:t>
            </a:r>
            <a:r>
              <a:rPr lang="ru-RU" sz="1600" dirty="0"/>
              <a:t>году </a:t>
            </a:r>
            <a:r>
              <a:rPr lang="ru-RU" sz="1600" dirty="0" smtClean="0"/>
              <a:t>историко-филологический </a:t>
            </a:r>
            <a:r>
              <a:rPr lang="ru-RU" sz="1600" dirty="0"/>
              <a:t>факультет Марийского государственного университета с присуждением квалификации «Филолог. Преподаватель марийского языка и литературы, английского языка». </a:t>
            </a:r>
          </a:p>
          <a:p>
            <a:r>
              <a:rPr lang="ru-RU" sz="1600" dirty="0" smtClean="0"/>
              <a:t>    В </a:t>
            </a:r>
            <a:r>
              <a:rPr lang="ru-RU" sz="1600" dirty="0"/>
              <a:t>2004-2007 продолжил учебу в аспирантуре при кафедре марийского языка Марийского государственного университета. </a:t>
            </a:r>
          </a:p>
          <a:p>
            <a:r>
              <a:rPr lang="ru-RU" sz="1600" dirty="0" smtClean="0"/>
              <a:t>    В </a:t>
            </a:r>
            <a:r>
              <a:rPr lang="ru-RU" sz="1600" dirty="0"/>
              <a:t>2005-2006 годах проходил научную стажировку по изучению финно-угорских языков в </a:t>
            </a:r>
            <a:r>
              <a:rPr lang="ru-RU" sz="1600" dirty="0" err="1"/>
              <a:t>Сомбатхейском</a:t>
            </a:r>
            <a:r>
              <a:rPr lang="ru-RU" sz="1600" dirty="0"/>
              <a:t> университете в Венгрии под руководством доктора философии Яноша </a:t>
            </a:r>
            <a:r>
              <a:rPr lang="ru-RU" sz="1600" dirty="0" err="1"/>
              <a:t>Пустаи</a:t>
            </a:r>
            <a:r>
              <a:rPr lang="ru-RU" sz="1600" dirty="0"/>
              <a:t>. </a:t>
            </a:r>
          </a:p>
          <a:p>
            <a:r>
              <a:rPr lang="ru-RU" sz="1600" dirty="0" smtClean="0"/>
              <a:t>    В </a:t>
            </a:r>
            <a:r>
              <a:rPr lang="ru-RU" sz="1600" dirty="0"/>
              <a:t>2008 г. защитил кандидатскую диссертацию на тему «Сравнительный анализ глагольного управления в марийском и венгерском языках</a:t>
            </a:r>
            <a:r>
              <a:rPr lang="ru-RU" sz="1600" dirty="0" smtClean="0"/>
              <a:t>. Научные </a:t>
            </a:r>
            <a:r>
              <a:rPr lang="ru-RU" sz="1600" dirty="0"/>
              <a:t>интересы Рычкова А.В. связаны с изучением синтаксиса финно-угорских языков в сравнительно-сопоставительном плане. </a:t>
            </a:r>
          </a:p>
          <a:p>
            <a:r>
              <a:rPr lang="ru-RU" sz="1600" dirty="0" smtClean="0"/>
              <a:t>    А.В</a:t>
            </a:r>
            <a:r>
              <a:rPr lang="ru-RU" sz="1600" dirty="0"/>
              <a:t>. </a:t>
            </a:r>
            <a:r>
              <a:rPr lang="ru-RU" sz="1600" dirty="0" err="1"/>
              <a:t>Рычков</a:t>
            </a:r>
            <a:r>
              <a:rPr lang="ru-RU" sz="1600" dirty="0"/>
              <a:t> работал доцентом кафедры иностранных языков с сентября 2009 г. по июнь 2013 г., с сентября 2013 г. работает доцентом кафедры иноязычной речевой коммуникации Марийского государственного университета. </a:t>
            </a:r>
          </a:p>
        </p:txBody>
      </p:sp>
      <p:pic>
        <p:nvPicPr>
          <p:cNvPr id="5122" name="Picture 2" descr="D:\korableva_la\Desktop\рыч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49546"/>
            <a:ext cx="1944216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0177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61"/>
    </mc:Choice>
    <mc:Fallback xmlns="">
      <p:transition spd="slow" advTm="21461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147248" cy="836712"/>
          </a:xfrm>
        </p:spPr>
        <p:txBody>
          <a:bodyPr>
            <a:normAutofit fontScale="90000"/>
          </a:bodyPr>
          <a:lstStyle/>
          <a:p>
            <a:r>
              <a:rPr lang="ru-RU" sz="2200" dirty="0" smtClean="0"/>
              <a:t>                            </a:t>
            </a:r>
            <a:br>
              <a:rPr lang="ru-RU" sz="2200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3600" b="1" dirty="0"/>
              <a:t>Соловьев Анатолий Андреевич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87824" y="1191235"/>
            <a:ext cx="590465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Родился </a:t>
            </a:r>
            <a:r>
              <a:rPr lang="ru-RU" dirty="0"/>
              <a:t>8 июня 1967 г. в д. </a:t>
            </a:r>
            <a:r>
              <a:rPr lang="ru-RU" dirty="0" err="1"/>
              <a:t>Кочанур</a:t>
            </a:r>
            <a:r>
              <a:rPr lang="ru-RU" dirty="0"/>
              <a:t> </a:t>
            </a:r>
            <a:r>
              <a:rPr lang="ru-RU" dirty="0" err="1"/>
              <a:t>Сернурского</a:t>
            </a:r>
            <a:r>
              <a:rPr lang="ru-RU" dirty="0"/>
              <a:t> района МАССР. Окончил историко-филологический факультет </a:t>
            </a:r>
            <a:r>
              <a:rPr lang="ru-RU" dirty="0" err="1"/>
              <a:t>МарГУ</a:t>
            </a:r>
            <a:r>
              <a:rPr lang="ru-RU" dirty="0"/>
              <a:t> (1993) по специальности «История».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1994-1997 </a:t>
            </a:r>
            <a:r>
              <a:rPr lang="ru-RU" dirty="0" smtClean="0"/>
              <a:t>гг</a:t>
            </a:r>
            <a:r>
              <a:rPr lang="ru-RU" dirty="0"/>
              <a:t>. обучался в аспирантуре </a:t>
            </a:r>
            <a:r>
              <a:rPr lang="ru-RU" dirty="0" err="1"/>
              <a:t>МарГУ</a:t>
            </a:r>
            <a:r>
              <a:rPr lang="ru-RU" dirty="0"/>
              <a:t>.</a:t>
            </a:r>
          </a:p>
          <a:p>
            <a:r>
              <a:rPr lang="ru-RU" dirty="0" smtClean="0"/>
              <a:t>    Ученая </a:t>
            </a:r>
            <a:r>
              <a:rPr lang="ru-RU" dirty="0"/>
              <a:t>степень и звание: кандидат исторических наук (2000).</a:t>
            </a:r>
          </a:p>
          <a:p>
            <a:r>
              <a:rPr lang="ru-RU" dirty="0"/>
              <a:t>В Марийском государственном университете </a:t>
            </a:r>
            <a:r>
              <a:rPr lang="ru-RU" dirty="0" smtClean="0"/>
              <a:t>работает с </a:t>
            </a:r>
            <a:r>
              <a:rPr lang="ru-RU" dirty="0" smtClean="0"/>
              <a:t>1993 года.</a:t>
            </a:r>
          </a:p>
          <a:p>
            <a:r>
              <a:rPr lang="ru-RU" dirty="0" smtClean="0"/>
              <a:t>Член </a:t>
            </a:r>
            <a:r>
              <a:rPr lang="ru-RU" dirty="0"/>
              <a:t>Марийского отделения Российского общества историков-архивистов (1997).</a:t>
            </a:r>
          </a:p>
        </p:txBody>
      </p:sp>
      <p:pic>
        <p:nvPicPr>
          <p:cNvPr id="6146" name="Picture 2" descr="D:\korableva_la\Desktop\сол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50796"/>
            <a:ext cx="18288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263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06"/>
    </mc:Choice>
    <mc:Fallback xmlns="">
      <p:transition spd="slow" advTm="1650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3968" y="612619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 </a:t>
            </a:r>
            <a:r>
              <a:rPr lang="ru-RU" b="1" dirty="0"/>
              <a:t>2021</a:t>
            </a:r>
            <a:r>
              <a:rPr lang="ru-RU" dirty="0"/>
              <a:t> </a:t>
            </a:r>
            <a:r>
              <a:rPr lang="ru-RU" b="1" dirty="0"/>
              <a:t>году </a:t>
            </a:r>
            <a:r>
              <a:rPr lang="ru-RU" b="1" dirty="0" err="1" smtClean="0"/>
              <a:t>Сернурский</a:t>
            </a:r>
            <a:r>
              <a:rPr lang="ru-RU" b="1" dirty="0" smtClean="0"/>
              <a:t> район </a:t>
            </a:r>
            <a:r>
              <a:rPr lang="ru-RU" dirty="0"/>
              <a:t>отмечает свой вековой юбилей. Официальной датой образования района считается 15 января 1921 года.</a:t>
            </a:r>
          </a:p>
          <a:p>
            <a:r>
              <a:rPr lang="ru-RU" dirty="0" smtClean="0"/>
              <a:t>Это </a:t>
            </a:r>
            <a:r>
              <a:rPr lang="ru-RU" dirty="0"/>
              <a:t>крупное событие, к которому приурочено множество мероприятий.</a:t>
            </a:r>
          </a:p>
          <a:p>
            <a:r>
              <a:rPr lang="ru-RU" dirty="0" smtClean="0"/>
              <a:t>Научная </a:t>
            </a:r>
            <a:r>
              <a:rPr lang="ru-RU" dirty="0"/>
              <a:t>библиотека им</a:t>
            </a:r>
            <a:r>
              <a:rPr lang="ru-RU" dirty="0" smtClean="0"/>
              <a:t>. </a:t>
            </a:r>
            <a:r>
              <a:rPr lang="ru-RU" dirty="0"/>
              <a:t>Р.А. Пановой подготовила выставку об ученых, преподавателях </a:t>
            </a:r>
            <a:r>
              <a:rPr lang="ru-RU" dirty="0" smtClean="0"/>
              <a:t>Марийского государственного </a:t>
            </a:r>
            <a:r>
              <a:rPr lang="ru-RU" dirty="0"/>
              <a:t>университета, которые родились в </a:t>
            </a:r>
            <a:r>
              <a:rPr lang="ru-RU" dirty="0" err="1" smtClean="0"/>
              <a:t>Сернурском</a:t>
            </a:r>
            <a:r>
              <a:rPr lang="ru-RU" dirty="0" smtClean="0"/>
              <a:t> районе</a:t>
            </a:r>
            <a:r>
              <a:rPr lang="ru-RU" dirty="0"/>
              <a:t>. </a:t>
            </a:r>
          </a:p>
          <a:p>
            <a:r>
              <a:rPr lang="ru-RU" dirty="0" smtClean="0"/>
              <a:t>Это </a:t>
            </a:r>
            <a:r>
              <a:rPr lang="ru-RU" dirty="0"/>
              <a:t>известные люди </a:t>
            </a:r>
            <a:r>
              <a:rPr lang="ru-RU" dirty="0" err="1" smtClean="0"/>
              <a:t>Сернурского</a:t>
            </a:r>
            <a:r>
              <a:rPr lang="ru-RU" dirty="0" smtClean="0"/>
              <a:t> района</a:t>
            </a:r>
            <a:r>
              <a:rPr lang="ru-RU" dirty="0"/>
              <a:t>, которые внесли вклад в развитие науки. О них знают и помнят не только в стенах университета, в </a:t>
            </a:r>
            <a:r>
              <a:rPr lang="ru-RU" dirty="0" smtClean="0"/>
              <a:t>Республике </a:t>
            </a:r>
            <a:r>
              <a:rPr lang="ru-RU" dirty="0"/>
              <a:t>Марий Эл, но и за ее пределами. </a:t>
            </a:r>
          </a:p>
        </p:txBody>
      </p:sp>
      <p:pic>
        <p:nvPicPr>
          <p:cNvPr id="1026" name="Picture 2" descr="D:\korableva_la\Desktop\сернур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007" y="612619"/>
            <a:ext cx="3744961" cy="404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872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572"/>
    </mc:Choice>
    <mc:Fallback xmlns="">
      <p:transition spd="slow" advTm="16572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16632"/>
            <a:ext cx="7931224" cy="64807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Черных </a:t>
            </a:r>
            <a:r>
              <a:rPr lang="ru-RU" sz="3200" b="1" dirty="0"/>
              <a:t>Семен Яковлевич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914400"/>
            <a:ext cx="653447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Родился </a:t>
            </a:r>
            <a:r>
              <a:rPr lang="ru-RU" dirty="0"/>
              <a:t>11 июня 1929 г. в д. Верхний </a:t>
            </a:r>
            <a:r>
              <a:rPr lang="ru-RU" dirty="0" err="1"/>
              <a:t>Кугенер</a:t>
            </a:r>
            <a:r>
              <a:rPr lang="ru-RU" dirty="0"/>
              <a:t> ныне </a:t>
            </a:r>
            <a:r>
              <a:rPr lang="ru-RU" dirty="0" err="1"/>
              <a:t>Сернурского</a:t>
            </a:r>
            <a:r>
              <a:rPr lang="ru-RU" dirty="0"/>
              <a:t> района РМЭ в крестьянской семье. </a:t>
            </a:r>
          </a:p>
          <a:p>
            <a:r>
              <a:rPr lang="ru-RU" smtClean="0"/>
              <a:t>    Марийский </a:t>
            </a:r>
            <a:r>
              <a:rPr lang="ru-RU" dirty="0"/>
              <a:t>советский и российский филолог, литературовед, критик, преподаватель высшей школы. </a:t>
            </a:r>
            <a:endParaRPr lang="ru-RU" dirty="0" smtClean="0"/>
          </a:p>
          <a:p>
            <a:r>
              <a:rPr lang="ru-RU" dirty="0"/>
              <a:t>Семен Черных выступал в печати как рецензент, критик-литературовед, автор материалов по актуальным вопросам литературного процесса. </a:t>
            </a:r>
            <a:r>
              <a:rPr lang="ru-RU" dirty="0" smtClean="0"/>
              <a:t>С</a:t>
            </a:r>
            <a:r>
              <a:rPr lang="ru-RU" dirty="0"/>
              <a:t>. Черных – один из авторов «Очерков истории марийской литературы» в двух томах (1960). Он собиратель и составитель «Словаря марийских личных имен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Семен </a:t>
            </a:r>
            <a:r>
              <a:rPr lang="ru-RU" dirty="0"/>
              <a:t>Черных – доктор филологических наук (1997), </a:t>
            </a:r>
            <a:r>
              <a:rPr lang="ru-RU" dirty="0" smtClean="0"/>
              <a:t>профессор (1993) </a:t>
            </a:r>
            <a:r>
              <a:rPr lang="ru-RU" dirty="0" err="1"/>
              <a:t>Маргосуниверситета</a:t>
            </a:r>
            <a:r>
              <a:rPr lang="ru-RU" dirty="0"/>
              <a:t>. Заслуженный деятель науки МАССР (1989). Лауреат Государственной премии РМЭ им. М</a:t>
            </a:r>
            <a:r>
              <a:rPr lang="ru-RU" dirty="0" smtClean="0"/>
              <a:t>. </a:t>
            </a:r>
            <a:r>
              <a:rPr lang="ru-RU" dirty="0" err="1" smtClean="0"/>
              <a:t>Янтемира</a:t>
            </a:r>
            <a:r>
              <a:rPr lang="ru-RU" dirty="0" smtClean="0"/>
              <a:t> </a:t>
            </a:r>
            <a:r>
              <a:rPr lang="ru-RU" dirty="0"/>
              <a:t>(2000</a:t>
            </a:r>
            <a:r>
              <a:rPr lang="ru-RU" dirty="0" smtClean="0"/>
              <a:t>). Награжден медалью «За доблестный труд в Великой Отечественной войне 1941-1945 гг.» (1992). Почетный работник высшего образования России (1998). </a:t>
            </a:r>
            <a:r>
              <a:rPr lang="ru-RU" dirty="0"/>
              <a:t> </a:t>
            </a:r>
          </a:p>
        </p:txBody>
      </p:sp>
      <p:pic>
        <p:nvPicPr>
          <p:cNvPr id="7170" name="Picture 2" descr="D:\korableva_la\Desktop\чер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949311"/>
            <a:ext cx="1819275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4739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447"/>
    </mc:Choice>
    <mc:Fallback xmlns="">
      <p:transition spd="slow" advTm="21447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6054" y="116632"/>
            <a:ext cx="7931224" cy="64807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err="1" smtClean="0"/>
              <a:t>Четкарева</a:t>
            </a:r>
            <a:r>
              <a:rPr lang="ru-RU" sz="3600" b="1" dirty="0" smtClean="0"/>
              <a:t> </a:t>
            </a:r>
            <a:r>
              <a:rPr lang="ru-RU" sz="3600" b="1" dirty="0"/>
              <a:t>Роза Платоновна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764704"/>
            <a:ext cx="619268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Родилась </a:t>
            </a:r>
            <a:r>
              <a:rPr lang="ru-RU" dirty="0"/>
              <a:t>23 апреля 1939 г. в Сернуре. После окончания в 1956 г. Йошкар-Олинского медучилища 2 года работала в </a:t>
            </a:r>
            <a:r>
              <a:rPr lang="ru-RU" dirty="0" err="1"/>
              <a:t>Сернурском</a:t>
            </a:r>
            <a:r>
              <a:rPr lang="ru-RU" dirty="0"/>
              <a:t> районе медсестрой, акушеркой, заведующей сельским медпунктом. В 1964 г. – заведующая терапевтическим отделением </a:t>
            </a:r>
            <a:r>
              <a:rPr lang="ru-RU" dirty="0" err="1"/>
              <a:t>Медведевской</a:t>
            </a:r>
            <a:r>
              <a:rPr lang="ru-RU" dirty="0"/>
              <a:t> районной больницы. </a:t>
            </a:r>
            <a:r>
              <a:rPr lang="ru-RU" dirty="0" smtClean="0"/>
              <a:t>Также </a:t>
            </a:r>
            <a:r>
              <a:rPr lang="ru-RU" dirty="0"/>
              <a:t>работала врачом Йошкар-Олинской городской больницы.</a:t>
            </a:r>
          </a:p>
          <a:p>
            <a:r>
              <a:rPr lang="ru-RU" dirty="0" smtClean="0"/>
              <a:t>    С </a:t>
            </a:r>
            <a:r>
              <a:rPr lang="ru-RU" dirty="0"/>
              <a:t>сентября 1978 г. </a:t>
            </a:r>
            <a:r>
              <a:rPr lang="ru-RU" dirty="0" smtClean="0"/>
              <a:t>- старший </a:t>
            </a:r>
            <a:r>
              <a:rPr lang="ru-RU" dirty="0"/>
              <a:t>преподаватель, доцент, с </a:t>
            </a:r>
            <a:r>
              <a:rPr lang="ru-RU" dirty="0" smtClean="0"/>
              <a:t>1988 г. -  </a:t>
            </a:r>
            <a:r>
              <a:rPr lang="ru-RU" dirty="0"/>
              <a:t>заведующая кафедрой медицинской подготовки, в </a:t>
            </a:r>
            <a:r>
              <a:rPr lang="ru-RU" dirty="0" smtClean="0"/>
              <a:t>1996 г</a:t>
            </a:r>
            <a:r>
              <a:rPr lang="ru-RU" dirty="0"/>
              <a:t>. – профессор кафедры медико-биологических дисциплин Марийского государственного педагогического института. С 1974 г. – кандидат медицинских наук. </a:t>
            </a:r>
            <a:endParaRPr lang="ru-RU" dirty="0" smtClean="0"/>
          </a:p>
          <a:p>
            <a:r>
              <a:rPr lang="ru-RU" dirty="0" smtClean="0"/>
              <a:t>Автор </a:t>
            </a:r>
            <a:r>
              <a:rPr lang="ru-RU" dirty="0"/>
              <a:t>более 60-ти научных публикаций и трех монографий. Участница многих научно-практических конференций по вопросам экологии и нравственного воспитания личности. Автор нескольких любительских фильмов. </a:t>
            </a:r>
            <a:endParaRPr lang="ru-RU" dirty="0" smtClean="0"/>
          </a:p>
          <a:p>
            <a:r>
              <a:rPr lang="ru-RU" dirty="0" smtClean="0"/>
              <a:t>Заслуженный </a:t>
            </a:r>
            <a:r>
              <a:rPr lang="ru-RU" dirty="0"/>
              <a:t>деятель науки Марий Эл (1994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3074" name="Picture 2" descr="D:\korableva_la\Desktop\чет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13" t="7587" r="19778" b="20962"/>
          <a:stretch/>
        </p:blipFill>
        <p:spPr bwMode="auto">
          <a:xfrm>
            <a:off x="137087" y="980728"/>
            <a:ext cx="2046514" cy="306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77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732"/>
    </mc:Choice>
    <mc:Fallback xmlns="">
      <p:transition spd="slow" advTm="25732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19256" cy="562074"/>
          </a:xfrm>
        </p:spPr>
        <p:txBody>
          <a:bodyPr>
            <a:noAutofit/>
          </a:bodyPr>
          <a:lstStyle/>
          <a:p>
            <a:r>
              <a:rPr lang="ru-RU" sz="3200" b="1" dirty="0" err="1" smtClean="0"/>
              <a:t>Чимаев</a:t>
            </a:r>
            <a:r>
              <a:rPr lang="ru-RU" sz="3200" b="1" dirty="0" smtClean="0"/>
              <a:t> </a:t>
            </a:r>
            <a:r>
              <a:rPr lang="ru-RU" sz="3200" b="1" dirty="0"/>
              <a:t>Аркадий Николаевич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55776" y="1052736"/>
            <a:ext cx="5753681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Родился </a:t>
            </a:r>
            <a:r>
              <a:rPr lang="ru-RU" dirty="0"/>
              <a:t>11 марта 1942 г. в д. Лавра-</a:t>
            </a:r>
            <a:r>
              <a:rPr lang="ru-RU" dirty="0" err="1"/>
              <a:t>Энер</a:t>
            </a:r>
            <a:r>
              <a:rPr lang="ru-RU" dirty="0"/>
              <a:t> </a:t>
            </a:r>
            <a:r>
              <a:rPr lang="ru-RU" dirty="0" err="1"/>
              <a:t>Сернурского</a:t>
            </a:r>
            <a:r>
              <a:rPr lang="ru-RU" dirty="0"/>
              <a:t> района МАССР. Окончил историко-филологический факультет МГПИ им. </a:t>
            </a:r>
            <a:r>
              <a:rPr lang="ru-RU" dirty="0" smtClean="0"/>
              <a:t>Н.К</a:t>
            </a:r>
            <a:r>
              <a:rPr lang="ru-RU" dirty="0"/>
              <a:t>. Крупской (1963) по специальности «История, марийский язык и литература». В 1969-1972 </a:t>
            </a:r>
            <a:r>
              <a:rPr lang="ru-RU" dirty="0" err="1" smtClean="0"/>
              <a:t>г.г</a:t>
            </a:r>
            <a:r>
              <a:rPr lang="ru-RU" dirty="0"/>
              <a:t>. обучался в аспирантуре Института истории ССС АН СССР. Работал в университете ст. преподавателем (1975), </a:t>
            </a:r>
            <a:r>
              <a:rPr lang="ru-RU" dirty="0" err="1"/>
              <a:t>и.о</a:t>
            </a:r>
            <a:r>
              <a:rPr lang="ru-RU" dirty="0"/>
              <a:t>. зав. кафедрой всеобщей истории (1977-1979), доцентом кафедры отечественной истории (1979-1987), с января 1988 декан историко-филологического факультета. Опубликовал около 30 статей по социально-экономической истории Марийского края, по истории культуры.</a:t>
            </a:r>
          </a:p>
          <a:p>
            <a:r>
              <a:rPr lang="ru-RU" dirty="0" smtClean="0"/>
              <a:t>    Заслуженный </a:t>
            </a:r>
            <a:r>
              <a:rPr lang="ru-RU" dirty="0"/>
              <a:t>деятель науки Марий Эл (2002), Почетный работник высшего профессионального образования России (2001). Награжден Почетной грамотой Марий Эл (1997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8194" name="Picture 2" descr="D:\korableva_la\Desktop\чим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29" t="40534" r="23009" b="39215"/>
          <a:stretch/>
        </p:blipFill>
        <p:spPr bwMode="auto">
          <a:xfrm>
            <a:off x="323528" y="1556792"/>
            <a:ext cx="1786859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085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872"/>
    </mc:Choice>
    <mc:Fallback xmlns="">
      <p:transition spd="slow" advTm="20872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63272" cy="187220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400" b="1" i="1" dirty="0" smtClean="0"/>
              <a:t>За подробной информацией об ученых </a:t>
            </a:r>
            <a:r>
              <a:rPr lang="ru-RU" sz="2400" b="1" i="1" dirty="0" err="1" smtClean="0"/>
              <a:t>МарГУ</a:t>
            </a:r>
            <a:r>
              <a:rPr lang="ru-RU" sz="2400" b="1" i="1" dirty="0" smtClean="0"/>
              <a:t> можете обратиться в научную библиотеку им. Р. А. Пановой в отдел национальной и краеведческой литературы.</a:t>
            </a:r>
            <a:endParaRPr lang="ru-RU" sz="2400" b="1" i="1" dirty="0"/>
          </a:p>
        </p:txBody>
      </p:sp>
      <p:pic>
        <p:nvPicPr>
          <p:cNvPr id="4098" name="Picture 2" descr="C:\Users\tksuser\Desktop\IMG_20210114_14155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64904"/>
            <a:ext cx="3459014" cy="4043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355976" y="5652734"/>
            <a:ext cx="36006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136096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6"/>
    </mc:Choice>
    <mc:Fallback xmlns="">
      <p:transition spd="slow" advTm="1100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31840" y="548680"/>
            <a:ext cx="58681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Подробнее о </a:t>
            </a:r>
            <a:r>
              <a:rPr lang="ru-RU" dirty="0" err="1" smtClean="0"/>
              <a:t>Сернурском</a:t>
            </a:r>
            <a:r>
              <a:rPr lang="ru-RU" dirty="0" smtClean="0"/>
              <a:t> районе </a:t>
            </a:r>
            <a:r>
              <a:rPr lang="ru-RU" dirty="0"/>
              <a:t>можно узнать из следующего источника: </a:t>
            </a:r>
            <a:br>
              <a:rPr lang="ru-RU" dirty="0"/>
            </a:br>
            <a:r>
              <a:rPr lang="ru-RU" dirty="0" err="1"/>
              <a:t>Сернурский</a:t>
            </a:r>
            <a:r>
              <a:rPr lang="ru-RU" dirty="0"/>
              <a:t> район [Текст] : сборник документальных очерков / Гос. архив РМЭ; науч. ред. </a:t>
            </a:r>
            <a:r>
              <a:rPr lang="ru-RU" dirty="0" err="1"/>
              <a:t>А.А.Соловьев</a:t>
            </a:r>
            <a:r>
              <a:rPr lang="ru-RU" dirty="0"/>
              <a:t>. - Йошкар-Ола, 2006. - 320 с. - (История сел и деревень РМЭ).</a:t>
            </a:r>
          </a:p>
          <a:p>
            <a:r>
              <a:rPr lang="ru-RU" dirty="0" smtClean="0"/>
              <a:t>История </a:t>
            </a:r>
            <a:r>
              <a:rPr lang="ru-RU" dirty="0" err="1" smtClean="0"/>
              <a:t>Сернурского</a:t>
            </a:r>
            <a:r>
              <a:rPr lang="ru-RU" dirty="0" smtClean="0"/>
              <a:t> края </a:t>
            </a:r>
            <a:r>
              <a:rPr lang="ru-RU" dirty="0"/>
              <a:t>уходит в глубину </a:t>
            </a:r>
            <a:r>
              <a:rPr lang="ru-RU" dirty="0" smtClean="0"/>
              <a:t>веков. Здесь </a:t>
            </a:r>
            <a:r>
              <a:rPr lang="ru-RU" dirty="0"/>
              <a:t>сохранились и передаются из </a:t>
            </a:r>
            <a:r>
              <a:rPr lang="ru-RU" dirty="0" smtClean="0"/>
              <a:t>поколения </a:t>
            </a:r>
            <a:r>
              <a:rPr lang="ru-RU" dirty="0"/>
              <a:t>в поколение народные </a:t>
            </a:r>
            <a:r>
              <a:rPr lang="ru-RU" dirty="0" smtClean="0"/>
              <a:t>традиции</a:t>
            </a:r>
            <a:r>
              <a:rPr lang="ru-RU" dirty="0"/>
              <a:t>, праздники, обряды и обычаи, </a:t>
            </a:r>
            <a:r>
              <a:rPr lang="ru-RU" dirty="0" smtClean="0"/>
              <a:t>отражающие </a:t>
            </a:r>
            <a:r>
              <a:rPr lang="ru-RU" dirty="0"/>
              <a:t>историческое прошлое </a:t>
            </a:r>
            <a:r>
              <a:rPr lang="ru-RU" dirty="0" smtClean="0"/>
              <a:t>марийского </a:t>
            </a:r>
            <a:r>
              <a:rPr lang="ru-RU" dirty="0"/>
              <a:t>народа</a:t>
            </a:r>
            <a:r>
              <a:rPr lang="ru-RU" dirty="0" smtClean="0"/>
              <a:t>.</a:t>
            </a:r>
          </a:p>
          <a:p>
            <a:r>
              <a:rPr lang="ru-RU" dirty="0"/>
              <a:t>Книга включает </a:t>
            </a:r>
            <a:r>
              <a:rPr lang="ru-RU" dirty="0" smtClean="0"/>
              <a:t>документальные </a:t>
            </a:r>
            <a:r>
              <a:rPr lang="ru-RU" dirty="0"/>
              <a:t>очерки </a:t>
            </a:r>
            <a:r>
              <a:rPr lang="ru-RU" dirty="0" smtClean="0"/>
              <a:t>о 300 </a:t>
            </a:r>
            <a:r>
              <a:rPr lang="ru-RU" dirty="0"/>
              <a:t>населенных </a:t>
            </a:r>
            <a:r>
              <a:rPr lang="ru-RU" dirty="0" smtClean="0"/>
              <a:t>пунктах, картосхемы</a:t>
            </a:r>
            <a:r>
              <a:rPr lang="ru-RU" dirty="0"/>
              <a:t>, фотографии из личных архивов жителей </a:t>
            </a:r>
            <a:r>
              <a:rPr lang="ru-RU" dirty="0" smtClean="0"/>
              <a:t>района.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845" y="715346"/>
            <a:ext cx="2574419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87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74638"/>
            <a:ext cx="7715200" cy="490066"/>
          </a:xfrm>
        </p:spPr>
        <p:txBody>
          <a:bodyPr>
            <a:noAutofit/>
          </a:bodyPr>
          <a:lstStyle/>
          <a:p>
            <a:r>
              <a:rPr lang="ru-RU" sz="3200" b="1" dirty="0"/>
              <a:t>Воронцова </a:t>
            </a:r>
            <a:r>
              <a:rPr lang="ru-RU" sz="3200" b="1" dirty="0" smtClean="0"/>
              <a:t>Ольга Петровна</a:t>
            </a:r>
            <a:endParaRPr lang="ru-RU" sz="3200" b="1" dirty="0"/>
          </a:p>
        </p:txBody>
      </p:sp>
      <p:pic>
        <p:nvPicPr>
          <p:cNvPr id="1026" name="Picture 2" descr="C:\Users\tksuser\Desktop\Ученые\IMG_20210113_13102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8" t="4619" r="2319" b="3139"/>
          <a:stretch/>
        </p:blipFill>
        <p:spPr bwMode="auto">
          <a:xfrm>
            <a:off x="323528" y="1268760"/>
            <a:ext cx="1570183" cy="214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123728" y="980728"/>
            <a:ext cx="6858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Родилась </a:t>
            </a:r>
            <a:r>
              <a:rPr lang="ru-RU" dirty="0"/>
              <a:t>23 мая 1964 г. в с. </a:t>
            </a:r>
            <a:r>
              <a:rPr lang="ru-RU" dirty="0" err="1"/>
              <a:t>Марисола</a:t>
            </a:r>
            <a:r>
              <a:rPr lang="ru-RU" dirty="0"/>
              <a:t> </a:t>
            </a:r>
            <a:r>
              <a:rPr lang="ru-RU" dirty="0" err="1"/>
              <a:t>Сернурского</a:t>
            </a:r>
            <a:r>
              <a:rPr lang="ru-RU" dirty="0"/>
              <a:t> района Марийской АССР. В 1987 г. окончила отделение марийской филологии историко-филологического факультета Марийского государственного университета по специальности «Марийская филология</a:t>
            </a:r>
            <a:r>
              <a:rPr lang="ru-RU" dirty="0" smtClean="0"/>
              <a:t>» с </a:t>
            </a:r>
            <a:r>
              <a:rPr lang="ru-RU" dirty="0"/>
              <a:t>присвоением квалификации «Филолог, преподаватель марийского языка и литературы, русского языка и литературы». В 1994 г. защитила кандидатскую диссертацию по теме «Гидронимы </a:t>
            </a:r>
            <a:r>
              <a:rPr lang="ru-RU" dirty="0" err="1"/>
              <a:t>Ветлужско</a:t>
            </a:r>
            <a:r>
              <a:rPr lang="ru-RU" dirty="0"/>
              <a:t>-Вятского междуречья (</a:t>
            </a:r>
            <a:r>
              <a:rPr lang="ru-RU" dirty="0" err="1"/>
              <a:t>потамонимы</a:t>
            </a:r>
            <a:r>
              <a:rPr lang="ru-RU" dirty="0"/>
              <a:t>)», написанную под руководством доктора филологических наук, профессора И.С. Галкина. В данной работе осветила основные аспекты образования марийских гидронимов, их этимологию. </a:t>
            </a:r>
          </a:p>
          <a:p>
            <a:r>
              <a:rPr lang="ru-RU" dirty="0" smtClean="0"/>
              <a:t>Опубликовала </a:t>
            </a:r>
            <a:r>
              <a:rPr lang="ru-RU" dirty="0"/>
              <a:t>более 40 научных работ, в том числе две монографии. </a:t>
            </a:r>
          </a:p>
          <a:p>
            <a:pPr algn="just"/>
            <a:r>
              <a:rPr lang="ru-RU" dirty="0" smtClean="0"/>
              <a:t>   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792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592"/>
    </mc:Choice>
    <mc:Fallback xmlns="">
      <p:transition spd="slow" advTm="25592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41805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Воскресенская Ольга Леонидовна</a:t>
            </a:r>
            <a:endParaRPr lang="ru-RU" sz="3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281627" y="671691"/>
            <a:ext cx="660648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Родилась </a:t>
            </a:r>
            <a:r>
              <a:rPr lang="ru-RU" dirty="0"/>
              <a:t>16 октября 1953 года в деревне Большие Ключи </a:t>
            </a:r>
            <a:r>
              <a:rPr lang="ru-RU" dirty="0" err="1"/>
              <a:t>Сернурского</a:t>
            </a:r>
            <a:r>
              <a:rPr lang="ru-RU" dirty="0"/>
              <a:t> района Марийской АССР</a:t>
            </a:r>
            <a:r>
              <a:rPr lang="ru-RU" dirty="0" smtClean="0"/>
              <a:t>. Вся </a:t>
            </a:r>
            <a:r>
              <a:rPr lang="ru-RU" dirty="0"/>
              <a:t>жизнь Ольги Леонидовны со студенческой скамьи связана с Марийским университетом. Пройден путь от ассистента до профессора: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Зав. кафедрой экологии, директор института естественных наук и </a:t>
            </a:r>
            <a:r>
              <a:rPr lang="ru-RU" dirty="0" smtClean="0"/>
              <a:t>фармации.</a:t>
            </a:r>
            <a:endParaRPr lang="ru-R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Эксперт </a:t>
            </a:r>
            <a:r>
              <a:rPr lang="ru-RU" dirty="0" err="1"/>
              <a:t>Росаккредагенства</a:t>
            </a:r>
            <a:r>
              <a:rPr lang="ru-RU" dirty="0"/>
              <a:t> - с 2011 г. по 2019 г.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Эксперт РФФИ – с 2017 г. по настоящее время.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 smtClean="0"/>
              <a:t>Руководитель </a:t>
            </a:r>
            <a:r>
              <a:rPr lang="ru-RU" dirty="0"/>
              <a:t>научной школы «Популяционно-онтогенетические подходы при изучении природных и антропогенных экосистем</a:t>
            </a:r>
            <a:r>
              <a:rPr lang="ru-RU" dirty="0" smtClean="0"/>
              <a:t>».</a:t>
            </a:r>
            <a:endParaRPr lang="ru-R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Председатель Марийского отделения Общества физиологов растений с 2003 г. по настоящее время.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Председатель регионального отделения Института устойчивого развития с 2014 г. по настоящее время.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Член Российского географического общества.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Член общества физиологов растений </a:t>
            </a:r>
            <a:r>
              <a:rPr lang="ru-RU" dirty="0" smtClean="0"/>
              <a:t>России.</a:t>
            </a:r>
            <a:endParaRPr lang="ru-RU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dirty="0"/>
              <a:t>Участие в подготовке научно-педагогических </a:t>
            </a:r>
            <a:r>
              <a:rPr lang="ru-RU" dirty="0" smtClean="0"/>
              <a:t>кадров.</a:t>
            </a:r>
            <a:endParaRPr lang="ru-RU" dirty="0"/>
          </a:p>
          <a:p>
            <a:r>
              <a:rPr lang="ru-RU" dirty="0" smtClean="0"/>
              <a:t>    В </a:t>
            </a:r>
            <a:r>
              <a:rPr lang="ru-RU" dirty="0"/>
              <a:t>2012 году названа «Лучшим профессором </a:t>
            </a:r>
            <a:r>
              <a:rPr lang="ru-RU" dirty="0" err="1"/>
              <a:t>МарГУ</a:t>
            </a:r>
            <a:r>
              <a:rPr lang="ru-RU" dirty="0"/>
              <a:t>» по итогам рейтинговой оценки деятельности преподавателей университета.</a:t>
            </a:r>
          </a:p>
        </p:txBody>
      </p:sp>
      <p:pic>
        <p:nvPicPr>
          <p:cNvPr id="4" name="Picture 2" descr="D:\korableva_la\Desktop\Воскресенская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3" t="11269" r="3419" b="16148"/>
          <a:stretch/>
        </p:blipFill>
        <p:spPr bwMode="auto">
          <a:xfrm>
            <a:off x="23664" y="1477280"/>
            <a:ext cx="2090225" cy="2181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49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536"/>
    </mc:Choice>
    <mc:Fallback xmlns="">
      <p:transition spd="slow" advTm="2153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562074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   </a:t>
            </a:r>
            <a:r>
              <a:rPr lang="ru-RU" sz="3600" b="1" dirty="0" smtClean="0"/>
              <a:t>Гусева </a:t>
            </a:r>
            <a:r>
              <a:rPr lang="ru-RU" sz="3600" b="1" dirty="0"/>
              <a:t>Элина Витальевна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39113" y="980728"/>
            <a:ext cx="646246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Родилась </a:t>
            </a:r>
            <a:r>
              <a:rPr lang="ru-RU" dirty="0"/>
              <a:t>31 марта </a:t>
            </a:r>
            <a:r>
              <a:rPr lang="ru-RU" dirty="0" smtClean="0"/>
              <a:t>1979 г</a:t>
            </a:r>
            <a:r>
              <a:rPr lang="ru-RU" dirty="0"/>
              <a:t>. в деревне </a:t>
            </a:r>
            <a:r>
              <a:rPr lang="ru-RU" dirty="0" err="1"/>
              <a:t>Тамшинер</a:t>
            </a:r>
            <a:r>
              <a:rPr lang="ru-RU" dirty="0"/>
              <a:t> </a:t>
            </a:r>
            <a:r>
              <a:rPr lang="ru-RU" dirty="0" err="1"/>
              <a:t>Сернурского</a:t>
            </a:r>
            <a:r>
              <a:rPr lang="ru-RU" dirty="0"/>
              <a:t> района МАССР. Кандидат филологических наук (2007), доцент (2012).</a:t>
            </a:r>
          </a:p>
          <a:p>
            <a:r>
              <a:rPr lang="ru-RU" dirty="0" smtClean="0"/>
              <a:t>    В </a:t>
            </a:r>
            <a:r>
              <a:rPr lang="ru-RU" dirty="0"/>
              <a:t>настоящее время Э. В. Гусева работает доцентом кафедры финно-угорской и сравнительной филологии, заместителем директора Института культуры и межкультурной коммуникации </a:t>
            </a:r>
            <a:r>
              <a:rPr lang="ru-RU" dirty="0" err="1" smtClean="0"/>
              <a:t>МарГУ</a:t>
            </a:r>
            <a:r>
              <a:rPr lang="ru-RU" dirty="0" smtClean="0"/>
              <a:t>.</a:t>
            </a:r>
            <a:endParaRPr lang="ru-RU" dirty="0"/>
          </a:p>
          <a:p>
            <a:pPr lvl="0"/>
            <a:r>
              <a:rPr lang="ru-RU" dirty="0" smtClean="0"/>
              <a:t>    Награждена </a:t>
            </a:r>
            <a:r>
              <a:rPr lang="ru-RU" dirty="0"/>
              <a:t>Почетной грамотой Государственного </a:t>
            </a:r>
            <a:r>
              <a:rPr lang="ru-RU" dirty="0" smtClean="0"/>
              <a:t>Собрания </a:t>
            </a:r>
            <a:r>
              <a:rPr lang="ru-RU" dirty="0"/>
              <a:t>РМЭ (2011г</a:t>
            </a:r>
            <a:r>
              <a:rPr lang="ru-RU" dirty="0" smtClean="0"/>
              <a:t>.).</a:t>
            </a:r>
            <a:endParaRPr lang="ru-RU" dirty="0"/>
          </a:p>
          <a:p>
            <a:pPr lvl="0"/>
            <a:r>
              <a:rPr lang="ru-RU" dirty="0" smtClean="0"/>
              <a:t>    Отмечена </a:t>
            </a:r>
            <a:r>
              <a:rPr lang="ru-RU" dirty="0"/>
              <a:t>Благодарственным письмом Министерства образования и науки РМЭ (2012 г.) </a:t>
            </a:r>
          </a:p>
        </p:txBody>
      </p:sp>
      <p:pic>
        <p:nvPicPr>
          <p:cNvPr id="1026" name="Picture 2" descr="D:\korableva_la\Desktop\Гусев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68760"/>
            <a:ext cx="1905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6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443"/>
    </mc:Choice>
    <mc:Fallback xmlns="">
      <p:transition spd="slow" advTm="1644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83671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       Захарова Серафима </a:t>
            </a:r>
            <a:r>
              <a:rPr lang="ru-RU" sz="3200" b="1" dirty="0"/>
              <a:t>Петровна </a:t>
            </a:r>
          </a:p>
        </p:txBody>
      </p:sp>
      <p:pic>
        <p:nvPicPr>
          <p:cNvPr id="4101" name="Picture 5" descr="C:\Users\tksuser\Desktop\Ученые\IMG_20210113_11515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6" t="4327" r="6658" b="3380"/>
          <a:stretch/>
        </p:blipFill>
        <p:spPr bwMode="auto">
          <a:xfrm>
            <a:off x="323528" y="980728"/>
            <a:ext cx="1698171" cy="252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540134" y="836712"/>
            <a:ext cx="649636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    Родилась </a:t>
            </a:r>
            <a:r>
              <a:rPr lang="ru-RU" sz="1600" dirty="0"/>
              <a:t>27.07.1927 года в д</a:t>
            </a:r>
            <a:r>
              <a:rPr lang="ru-RU" sz="1600" dirty="0" smtClean="0"/>
              <a:t>. </a:t>
            </a:r>
            <a:r>
              <a:rPr lang="ru-RU" sz="1600" dirty="0" err="1" smtClean="0"/>
              <a:t>Шаба</a:t>
            </a:r>
            <a:r>
              <a:rPr lang="ru-RU" sz="1600" dirty="0" smtClean="0"/>
              <a:t> </a:t>
            </a:r>
            <a:r>
              <a:rPr lang="ru-RU" sz="1600" dirty="0" err="1"/>
              <a:t>Сернурского</a:t>
            </a:r>
            <a:r>
              <a:rPr lang="ru-RU" sz="1600" dirty="0"/>
              <a:t> кантона МАО </a:t>
            </a:r>
            <a:r>
              <a:rPr lang="ru-RU" sz="1600" dirty="0" smtClean="0"/>
              <a:t>(ныне </a:t>
            </a:r>
            <a:r>
              <a:rPr lang="ru-RU" sz="1600" dirty="0" err="1"/>
              <a:t>Сернурский</a:t>
            </a:r>
            <a:r>
              <a:rPr lang="ru-RU" sz="1600" dirty="0"/>
              <a:t> район РМЭ).</a:t>
            </a:r>
          </a:p>
          <a:p>
            <a:r>
              <a:rPr lang="ru-RU" sz="1600" dirty="0" smtClean="0"/>
              <a:t>    Деятель </a:t>
            </a:r>
            <a:r>
              <a:rPr lang="ru-RU" sz="1600" dirty="0"/>
              <a:t>науки, ученый-историк, кандидат исторических наук, доцент Марийского государственного педагогического </a:t>
            </a:r>
            <a:r>
              <a:rPr lang="ru-RU" sz="1600" dirty="0" smtClean="0"/>
              <a:t>института им. Н.К. Крупской</a:t>
            </a:r>
            <a:r>
              <a:rPr lang="ru-RU" sz="1600" dirty="0"/>
              <a:t>, «Отличник народного просвещения», замечательный педагог-методист, ветеран высшей школы.</a:t>
            </a:r>
          </a:p>
          <a:p>
            <a:r>
              <a:rPr lang="ru-RU" sz="1600" dirty="0" smtClean="0"/>
              <a:t>    Принимала </a:t>
            </a:r>
            <a:r>
              <a:rPr lang="ru-RU" sz="1600" dirty="0"/>
              <a:t>деятельное участие в написании «Истории Марийской АССР» (т. 2, 1987 год</a:t>
            </a:r>
            <a:r>
              <a:rPr lang="ru-RU" sz="1600" dirty="0" smtClean="0"/>
              <a:t>), </a:t>
            </a:r>
            <a:r>
              <a:rPr lang="ru-RU" sz="1600" dirty="0"/>
              <a:t>в создании книг «Ударный труд - Родине, республике» (1974 год), «Вопросы историографии истории Марийской АССР» (1986 год</a:t>
            </a:r>
            <a:r>
              <a:rPr lang="ru-RU" sz="1600" dirty="0" smtClean="0"/>
              <a:t>), </a:t>
            </a:r>
            <a:r>
              <a:rPr lang="ru-RU" sz="1600" dirty="0"/>
              <a:t>в научном руководстве и подготовке к изданию сборников документов и материалов «Рабочий класс и индустриальное развитие Марийской АССР» (кн. 1-2, 1987, 1999 гг</a:t>
            </a:r>
            <a:r>
              <a:rPr lang="ru-RU" sz="1600" dirty="0" smtClean="0"/>
              <a:t>.).</a:t>
            </a:r>
          </a:p>
          <a:p>
            <a:r>
              <a:rPr lang="ru-RU" sz="1600" dirty="0" smtClean="0"/>
              <a:t>    Серафима </a:t>
            </a:r>
            <a:r>
              <a:rPr lang="ru-RU" sz="1600" dirty="0"/>
              <a:t>Петровна </a:t>
            </a:r>
            <a:r>
              <a:rPr lang="ru-RU" sz="1600" dirty="0" smtClean="0"/>
              <a:t>Захарова </a:t>
            </a:r>
            <a:r>
              <a:rPr lang="ru-RU" sz="1600" dirty="0"/>
              <a:t>опубликовала 16 методических рекомендаций в помощь учителям школ, в том числе: «Развитие интереса к истории» (1984 год), «Организация исторических викторин в школе» (1989 год).</a:t>
            </a:r>
          </a:p>
          <a:p>
            <a:r>
              <a:rPr lang="ru-RU" sz="1600" dirty="0" smtClean="0"/>
              <a:t>    Захарова </a:t>
            </a:r>
            <a:r>
              <a:rPr lang="ru-RU" sz="1600" dirty="0"/>
              <a:t>была одним из соавторов учебного пособия «История Марийской АССР» для учащихся 9-11 классов школ республики, хрестоматий «История и культура марийского народа» (в пяти выпусках).</a:t>
            </a:r>
          </a:p>
          <a:p>
            <a:r>
              <a:rPr lang="ru-RU" sz="1600" dirty="0" smtClean="0"/>
              <a:t>    За </a:t>
            </a:r>
            <a:r>
              <a:rPr lang="ru-RU" sz="1600" dirty="0"/>
              <a:t>многолетний добросовестный труд С.П. </a:t>
            </a:r>
            <a:r>
              <a:rPr lang="ru-RU" sz="1600" dirty="0" smtClean="0"/>
              <a:t>Захарова </a:t>
            </a:r>
            <a:r>
              <a:rPr lang="ru-RU" sz="1600" dirty="0"/>
              <a:t>была награждена медалью «За трудовую доблесть», Почетной грамотой Республики Марий Эл.</a:t>
            </a:r>
          </a:p>
        </p:txBody>
      </p:sp>
    </p:spTree>
    <p:extLst>
      <p:ext uri="{BB962C8B-B14F-4D97-AF65-F5344CB8AC3E}">
        <p14:creationId xmlns:p14="http://schemas.microsoft.com/office/powerpoint/2010/main" val="3291742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74"/>
    </mc:Choice>
    <mc:Fallback xmlns="">
      <p:transition spd="slow" advTm="26374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8147248" cy="562074"/>
          </a:xfrm>
        </p:spPr>
        <p:txBody>
          <a:bodyPr>
            <a:noAutofit/>
          </a:bodyPr>
          <a:lstStyle/>
          <a:p>
            <a:r>
              <a:rPr lang="ru-RU" sz="2400" dirty="0" smtClean="0"/>
              <a:t>   </a:t>
            </a:r>
            <a:r>
              <a:rPr lang="ru-RU" sz="3200" b="1" dirty="0" smtClean="0"/>
              <a:t>Игумнова </a:t>
            </a:r>
            <a:r>
              <a:rPr lang="ru-RU" sz="3200" b="1" dirty="0"/>
              <a:t>Галина Витальевна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86000" y="1185863"/>
            <a:ext cx="675049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Родилась </a:t>
            </a:r>
            <a:r>
              <a:rPr lang="ru-RU" dirty="0"/>
              <a:t>24 января 1958 г. в пос. Сернур </a:t>
            </a:r>
            <a:r>
              <a:rPr lang="ru-RU" dirty="0" err="1"/>
              <a:t>Сернурского</a:t>
            </a:r>
            <a:r>
              <a:rPr lang="ru-RU" dirty="0"/>
              <a:t> района МАССР. </a:t>
            </a:r>
          </a:p>
          <a:p>
            <a:r>
              <a:rPr lang="ru-RU" dirty="0" smtClean="0"/>
              <a:t>    Образование</a:t>
            </a:r>
            <a:r>
              <a:rPr lang="ru-RU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МГПИ им</a:t>
            </a:r>
            <a:r>
              <a:rPr lang="ru-RU" dirty="0" smtClean="0"/>
              <a:t>. Н.К. Крупской, 1980</a:t>
            </a:r>
            <a:r>
              <a:rPr lang="ru-RU" dirty="0"/>
              <a:t>; учитель английского и немецкого </a:t>
            </a:r>
            <a:r>
              <a:rPr lang="ru-RU" dirty="0" smtClean="0"/>
              <a:t>языка; 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Международная академия психологических наук, С-Петербург, 1997 </a:t>
            </a:r>
            <a:r>
              <a:rPr lang="ru-RU" dirty="0" smtClean="0"/>
              <a:t>- сертификат практического психолога;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Академия психологии, предпринимательства и менеджмента, С-Петербург, </a:t>
            </a:r>
            <a:r>
              <a:rPr lang="ru-RU" dirty="0" smtClean="0"/>
              <a:t>2002 - диплом практического психолога.</a:t>
            </a:r>
            <a:endParaRPr lang="ru-RU" dirty="0"/>
          </a:p>
          <a:p>
            <a:r>
              <a:rPr lang="ru-RU" dirty="0" smtClean="0"/>
              <a:t>    Ученая </a:t>
            </a:r>
            <a:r>
              <a:rPr lang="ru-RU" dirty="0"/>
              <a:t>степень и звание</a:t>
            </a:r>
            <a:r>
              <a:rPr lang="ru-RU" dirty="0" smtClean="0"/>
              <a:t>: кандидат </a:t>
            </a:r>
            <a:r>
              <a:rPr lang="ru-RU" dirty="0"/>
              <a:t>педагогических наук, доцент ВАК, профессор, член-корреспондент МАНПО, член Профессиональной гильдии психологов, член Федерации психологов образования России (2012 г</a:t>
            </a:r>
            <a:r>
              <a:rPr lang="ru-RU" dirty="0" smtClean="0"/>
              <a:t>.)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Участник </a:t>
            </a:r>
            <a:r>
              <a:rPr lang="ru-RU" dirty="0"/>
              <a:t>Интернет-энциклопедии </a:t>
            </a:r>
            <a:r>
              <a:rPr lang="ru-RU" dirty="0" smtClean="0"/>
              <a:t>«</a:t>
            </a:r>
            <a:r>
              <a:rPr lang="ru-RU" dirty="0" smtClean="0"/>
              <a:t>Ученые России»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Награда </a:t>
            </a:r>
            <a:r>
              <a:rPr lang="ru-RU" dirty="0"/>
              <a:t>«Орден Александра Великого «ЗА НАУЧНЫЕ </a:t>
            </a:r>
            <a:r>
              <a:rPr lang="ru-RU" dirty="0" smtClean="0"/>
              <a:t>      ПОБЕДЫ </a:t>
            </a:r>
            <a:r>
              <a:rPr lang="ru-RU" dirty="0"/>
              <a:t>И СВЕРШЕНИЯ</a:t>
            </a:r>
            <a:r>
              <a:rPr lang="ru-RU" dirty="0" smtClean="0"/>
              <a:t>». </a:t>
            </a:r>
            <a:endParaRPr lang="ru-RU" dirty="0"/>
          </a:p>
          <a:p>
            <a:endParaRPr lang="ru-RU" dirty="0"/>
          </a:p>
        </p:txBody>
      </p:sp>
      <p:pic>
        <p:nvPicPr>
          <p:cNvPr id="3074" name="Picture 2" descr="D:\korableva_la\Desktop\игумнов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4" y="1412776"/>
            <a:ext cx="1740265" cy="211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818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799"/>
    </mc:Choice>
    <mc:Fallback xmlns="">
      <p:transition spd="slow" advTm="2079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4000"/>
            <a:ext cx="7571184" cy="750704"/>
          </a:xfrm>
        </p:spPr>
        <p:txBody>
          <a:bodyPr>
            <a:noAutofit/>
          </a:bodyPr>
          <a:lstStyle/>
          <a:p>
            <a:r>
              <a:rPr lang="ru-RU" sz="3200" b="1" dirty="0"/>
              <a:t>Казанцев Дмитрий Егорович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1" y="1124744"/>
            <a:ext cx="2160239" cy="1226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86000" y="764704"/>
            <a:ext cx="685800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Родился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 февраля 1932 года в деревне Мустаево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Сернурского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Марийской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АССР.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Учился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Сернурском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педагогическом училище (1948—1952). Работал учителем в школе (1952—1953). В 1953 году поступил и в 1958 году окончил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историко-филологический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факультет Марийского педагогического института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им. 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К. Крупской. Аспирантура Марийского педагогического института им. Н. К. Крупской (1959—1961). Младший научный сотрудник, старший научный сотрудник и заведующий сектором языка Марийского научно-исследовательского института языка, литературы и истории (1961—1972). В Тартуском университете защитил кандидатскую диссертацию на тему «Фонетические особенности йошкар-олинского говора марийского языка» (1965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1 октября 1972 года работал в Марийском педагогическом институте имени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Н.К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Крупской, в том числе проректором по заочному обучению (1975—1979), заведующим кафедрой русского языка (1982—1985), с апреля 1992 года — заведующий кафедрой общего и сравнительного языкознания. На Совете Тартуского университета защитил докторскую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диссертацию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(1989). Утверждён в звании профессора по теории языка (1992). Опубликовал более 80 научных трудов, в том числе 3 учебных пособия для ВУЗов и 4 монографии. </a:t>
            </a:r>
          </a:p>
        </p:txBody>
      </p:sp>
    </p:spTree>
    <p:extLst>
      <p:ext uri="{BB962C8B-B14F-4D97-AF65-F5344CB8AC3E}">
        <p14:creationId xmlns:p14="http://schemas.microsoft.com/office/powerpoint/2010/main" val="3730640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965"/>
    </mc:Choice>
    <mc:Fallback xmlns="">
      <p:transition spd="slow" advTm="27965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748</TotalTime>
  <Words>2690</Words>
  <Application>Microsoft Office PowerPoint</Application>
  <PresentationFormat>Экран (4:3)</PresentationFormat>
  <Paragraphs>117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Исполнительная</vt:lpstr>
      <vt:lpstr>Ученые Марийского государственного университета,  представители Сернурского района</vt:lpstr>
      <vt:lpstr>Презентация PowerPoint</vt:lpstr>
      <vt:lpstr>Презентация PowerPoint</vt:lpstr>
      <vt:lpstr>Воронцова Ольга Петровна</vt:lpstr>
      <vt:lpstr>Воскресенская Ольга Леонидовна</vt:lpstr>
      <vt:lpstr>   Гусева Элина Витальевна</vt:lpstr>
      <vt:lpstr>       Захарова Серафима Петровна </vt:lpstr>
      <vt:lpstr>   Игумнова Галина Витальевна</vt:lpstr>
      <vt:lpstr>Казанцев Дмитрий Егорович </vt:lpstr>
      <vt:lpstr>Макаров Виталий Иванович</vt:lpstr>
      <vt:lpstr>  Максимов Валерий Николаевич </vt:lpstr>
      <vt:lpstr>Мустаев Елизар Николаевич </vt:lpstr>
      <vt:lpstr>    Патрушев Анатолий Степанович </vt:lpstr>
      <vt:lpstr>Патрушев Валерий Степанович </vt:lpstr>
      <vt:lpstr>    Патрушев Геннадий Степанович </vt:lpstr>
      <vt:lpstr>           Пашкова Галина Ивановна</vt:lpstr>
      <vt:lpstr>   Пекпаев Альберт Александрович</vt:lpstr>
      <vt:lpstr>Рычков Андрей Васильевич </vt:lpstr>
      <vt:lpstr>                              Соловьев Анатолий Андреевич</vt:lpstr>
      <vt:lpstr>Черных Семен Яковлевич</vt:lpstr>
      <vt:lpstr> Четкарева Роза Платоновна </vt:lpstr>
      <vt:lpstr>Чимаев Аркадий Николаевич</vt:lpstr>
      <vt:lpstr>За подробной информацией об ученых МарГУ можете обратиться в научную библиотеку им. Р. А. Пановой в отдел национальной и краеведческой литературы.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Ученые МарГУ-уроженцы Сернурского района</dc:title>
  <dc:creator>tksuser</dc:creator>
  <cp:lastModifiedBy>Кораблева Людмила Александровна</cp:lastModifiedBy>
  <cp:revision>77</cp:revision>
  <dcterms:created xsi:type="dcterms:W3CDTF">2021-01-12T16:43:44Z</dcterms:created>
  <dcterms:modified xsi:type="dcterms:W3CDTF">2021-01-19T07:43:02Z</dcterms:modified>
</cp:coreProperties>
</file>