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3" y="744575"/>
            <a:ext cx="53070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i="1" lang="ru">
                <a:solidFill>
                  <a:schemeClr val="accent4"/>
                </a:solidFill>
              </a:rPr>
              <a:t>Эмоциональный интеллект</a:t>
            </a:r>
            <a:r>
              <a:rPr lang="ru"/>
              <a:t>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-184022" y="3513502"/>
            <a:ext cx="58026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>
                <a:solidFill>
                  <a:schemeClr val="accent2"/>
                </a:solidFill>
                <a:highlight>
                  <a:srgbClr val="F1C232"/>
                </a:highlight>
              </a:rPr>
              <a:t>Подготовила: Вахрамеева Т.В.</a:t>
            </a:r>
            <a:endParaRPr b="1" i="1">
              <a:solidFill>
                <a:schemeClr val="accent2"/>
              </a:solidFill>
              <a:highlight>
                <a:srgbClr val="F1C232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8575" y="413125"/>
            <a:ext cx="3213726" cy="3635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238700"/>
            <a:ext cx="8520600" cy="6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3000">
                <a:solidFill>
                  <a:schemeClr val="accent4"/>
                </a:solidFill>
              </a:rPr>
              <a:t>Таблица чувств и эмоций: </a:t>
            </a:r>
            <a:endParaRPr b="1" sz="3000">
              <a:solidFill>
                <a:schemeClr val="accent4"/>
              </a:solidFill>
            </a:endParaRPr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ru"/>
              <a:t>. </a:t>
            </a: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4412" y="832287"/>
            <a:ext cx="5855175" cy="405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3600">
                <a:solidFill>
                  <a:schemeClr val="accent4"/>
                </a:solidFill>
              </a:rPr>
              <a:t>Главное правило! </a:t>
            </a:r>
            <a:endParaRPr b="1" sz="3600">
              <a:solidFill>
                <a:schemeClr val="accent4"/>
              </a:solidFill>
            </a:endParaRPr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b="1" lang="ru" sz="5700">
                <a:solidFill>
                  <a:schemeClr val="dk1"/>
                </a:solidFill>
              </a:rPr>
              <a:t>Когда вы понимаете, что вы и другой чувствуете, вы можете выстраивать коммуникацию с людьми, избегая ненужных конфликтов! </a:t>
            </a:r>
            <a:endParaRPr b="1" sz="5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b="1" lang="ru" sz="5700">
                <a:solidFill>
                  <a:schemeClr val="dk1"/>
                </a:solidFill>
              </a:rPr>
              <a:t>В этом вам может помочь формула я-высказывания: </a:t>
            </a:r>
            <a:endParaRPr b="1" sz="5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t/>
            </a:r>
            <a:endParaRPr b="1" sz="5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b="1" lang="ru" sz="5700">
                <a:solidFill>
                  <a:schemeClr val="dk1"/>
                </a:solidFill>
              </a:rPr>
              <a:t>Я+ ЧУВСТВО+СИТУАЦИЯ+ПРОСЬБА </a:t>
            </a:r>
            <a:endParaRPr b="1" sz="5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Самовыражение: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7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Научиться грамотному самовыражению. Для этого необходимо следить за чувствами, мыслями и реакциями на разные ситуации.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Вы можете ответить на вопросы, после нашей беседы: 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Зачем, а не почему я так делаю или думаю? 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Стоило ли мне использовать эти слова сегодня?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Как бы я отреагировал, откажись я на  его/ее месте? 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2857"/>
              <a:buNone/>
            </a:pPr>
            <a:r>
              <a:rPr b="1" i="1" lang="ru" sz="2800">
                <a:solidFill>
                  <a:schemeClr val="accent2"/>
                </a:solidFill>
              </a:rPr>
              <a:t>Есть ли другой способ разобраться в этом вопросе?</a:t>
            </a:r>
            <a:endParaRPr b="1" i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5999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59999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Самовыражение: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50775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6124"/>
              <a:buNone/>
            </a:pPr>
            <a:r>
              <a:rPr b="1" lang="ru" sz="3800">
                <a:solidFill>
                  <a:schemeClr val="accent2"/>
                </a:solidFill>
              </a:rPr>
              <a:t>Частые встречи с собой, помогают найти разное количество ситуаций и подумать над тем, что чувствует и думает другой человек. Это развивает сочувствие и эмпатию и помогает меньше ссориться. Когда у нас есть навык, смотреть на ситуацию под разными углами, то наш эмоциональный интеллект развивается</a:t>
            </a:r>
            <a:r>
              <a:rPr b="1" lang="ru" sz="2800">
                <a:solidFill>
                  <a:schemeClr val="accent2"/>
                </a:solidFill>
              </a:rPr>
              <a:t>. </a:t>
            </a:r>
            <a:endParaRPr b="1" sz="2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8181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81818"/>
              <a:buNone/>
            </a:pPr>
            <a:r>
              <a:t/>
            </a:r>
            <a:endParaRPr/>
          </a:p>
        </p:txBody>
      </p:sp>
      <p:pic>
        <p:nvPicPr>
          <p:cNvPr id="132" name="Google Shape;13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9925" y="1431975"/>
            <a:ext cx="2892375" cy="255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Управление стрессом: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5577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>
                <a:solidFill>
                  <a:schemeClr val="dk1"/>
                </a:solidFill>
              </a:rPr>
              <a:t>Научиься управлять стрессом. Стресс и эмоциальное выгорание, идут рука об руку. Управление стрессом зависит от разных факторов, в том числе и от генетики. Но тем не менее, навык развить в себе, может каждый. </a:t>
            </a:r>
            <a:endParaRPr b="1"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>
                <a:solidFill>
                  <a:schemeClr val="dk1"/>
                </a:solidFill>
              </a:rPr>
              <a:t>Для чего это нужно? Чтобы, при взаимодействии с другими людьми, вы меньше уставали, переживали по поводу эмоциональных ситуации, не брали ответственность за чувства других людей. </a:t>
            </a:r>
            <a:endParaRPr b="1" i="1">
              <a:solidFill>
                <a:schemeClr val="dk1"/>
              </a:solidFill>
            </a:endParaRPr>
          </a:p>
        </p:txBody>
      </p:sp>
      <p:pic>
        <p:nvPicPr>
          <p:cNvPr id="139" name="Google Shape;13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900" y="1358513"/>
            <a:ext cx="2463300" cy="2426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Замечаем радость: 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6050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Что для этого нужно сделать? 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b="1" lang="ru" sz="2400">
                <a:solidFill>
                  <a:schemeClr val="dk1"/>
                </a:solidFill>
              </a:rPr>
              <a:t>Улыбаться перед зеркалом 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b="1" lang="ru" sz="2400">
                <a:solidFill>
                  <a:schemeClr val="dk1"/>
                </a:solidFill>
              </a:rPr>
              <a:t>Хвалить себя за маленькие победы 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b="1" lang="ru" sz="2400">
                <a:solidFill>
                  <a:schemeClr val="dk1"/>
                </a:solidFill>
              </a:rPr>
              <a:t>Замечать мелочи в дне, которые приносят радость </a:t>
            </a:r>
            <a:endParaRPr b="1"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146" name="Google Shape;14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2100" y="1170125"/>
            <a:ext cx="2629500" cy="24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Замечаем радость: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307600"/>
            <a:ext cx="6463800" cy="36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9722"/>
              <a:buNone/>
            </a:pPr>
            <a:r>
              <a:rPr b="1" i="1" lang="ru" sz="3800">
                <a:solidFill>
                  <a:schemeClr val="accent2"/>
                </a:solidFill>
              </a:rPr>
              <a:t>Когда вы начнёте это делать по отношению к себе, вы сможете замечать, то, что вы сами радовались и  при общении с другими людьми, вы сможете непринужденно и искренне замечать их действия, которые могут принести вам радость. Чем больше вы искренне улыбаетесь при общении, тем легче расположить к себе собеседника. А с помощью зеркальных нейронов в голове другого человека, вы сможете активировать и улыбку на его лице. </a:t>
            </a:r>
            <a:endParaRPr b="1" i="1" sz="38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210526"/>
              <a:buNone/>
            </a:pPr>
            <a:r>
              <a:t/>
            </a:r>
            <a:endParaRPr/>
          </a:p>
        </p:txBody>
      </p:sp>
      <p:pic>
        <p:nvPicPr>
          <p:cNvPr id="153" name="Google Shape;15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27900" y="1170125"/>
            <a:ext cx="2063700" cy="206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8700"/>
              <a:buNone/>
            </a:pPr>
            <a:r>
              <a:rPr b="1" i="1" lang="ru" sz="5300">
                <a:solidFill>
                  <a:schemeClr val="accent4"/>
                </a:solidFill>
              </a:rPr>
              <a:t>Сопереживайте</a:t>
            </a:r>
            <a:r>
              <a:rPr lang="ru"/>
              <a:t>: 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6601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8235"/>
              <a:buNone/>
            </a:pPr>
            <a:r>
              <a:rPr b="1" i="1" lang="ru" sz="2400">
                <a:solidFill>
                  <a:schemeClr val="accent2"/>
                </a:solidFill>
              </a:rPr>
              <a:t>Когда что-то происходит, неважно, конфликтная ситуация или нет. Вы можете задать вопрос самому себе - а как бы я реагировала, если бы я ее/его любила? Или это был бы мои близкий человек? </a:t>
            </a:r>
            <a:endParaRPr b="1" i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8235"/>
              <a:buNone/>
            </a:pPr>
            <a:r>
              <a:rPr b="1" i="1" lang="ru" sz="2400">
                <a:solidFill>
                  <a:schemeClr val="accent2"/>
                </a:solidFill>
              </a:rPr>
              <a:t>Тогда может прийти понимание, что мои коллега так резко ответил именно сейчас, так как он в стрессе, и по другому он не смог бы ответить.</a:t>
            </a:r>
            <a:endParaRPr b="1" i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7"/>
              <a:buNone/>
            </a:pPr>
            <a:r>
              <a:t/>
            </a:r>
            <a:endParaRPr/>
          </a:p>
        </p:txBody>
      </p:sp>
      <p:pic>
        <p:nvPicPr>
          <p:cNvPr id="160" name="Google Shape;16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5600" y="1170125"/>
            <a:ext cx="1926000" cy="2057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Спасибо за внимание! 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ru"/>
              <a:t>.</a:t>
            </a:r>
            <a:endParaRPr/>
          </a:p>
        </p:txBody>
      </p:sp>
      <p:pic>
        <p:nvPicPr>
          <p:cNvPr id="167" name="Google Shape;16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47304" y="1152475"/>
            <a:ext cx="4380349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3000">
                <a:solidFill>
                  <a:schemeClr val="accent4"/>
                </a:solidFill>
              </a:rPr>
              <a:t>Что такое эмоциональный интеллект? </a:t>
            </a:r>
            <a:endParaRPr b="1" sz="3000">
              <a:solidFill>
                <a:schemeClr val="accent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ru" sz="3600">
                <a:solidFill>
                  <a:schemeClr val="accent2"/>
                </a:solidFill>
                <a:highlight>
                  <a:srgbClr val="FFD966"/>
                </a:highlight>
              </a:rPr>
              <a:t>Это способность распознавать и понимать эмоции у самого себя и окружающих</a:t>
            </a:r>
            <a:r>
              <a:rPr lang="ru">
                <a:solidFill>
                  <a:schemeClr val="accent2"/>
                </a:solidFill>
              </a:rPr>
              <a:t>.</a:t>
            </a:r>
            <a:r>
              <a:rPr lang="ru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. 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67507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ru" sz="4800">
                <a:solidFill>
                  <a:schemeClr val="accent2"/>
                </a:solidFill>
                <a:highlight>
                  <a:srgbClr val="F1C232"/>
                </a:highlight>
              </a:rPr>
              <a:t>Для чего он нужен сегодня? </a:t>
            </a:r>
            <a:endParaRPr b="1" i="1" sz="4800">
              <a:solidFill>
                <a:schemeClr val="accent2"/>
              </a:solidFill>
              <a:highlight>
                <a:srgbClr val="F1C232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i="1" lang="ru" sz="4800">
                <a:solidFill>
                  <a:schemeClr val="accent2"/>
                </a:solidFill>
                <a:highlight>
                  <a:srgbClr val="F1C232"/>
                </a:highlight>
              </a:rPr>
              <a:t>(Ваши версии) </a:t>
            </a:r>
            <a:endParaRPr i="1" sz="4800">
              <a:solidFill>
                <a:schemeClr val="accent2"/>
              </a:solidFill>
              <a:highlight>
                <a:srgbClr val="F1C232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4800">
                <a:solidFill>
                  <a:schemeClr val="accent4"/>
                </a:solidFill>
              </a:rPr>
              <a:t>Ответ: </a:t>
            </a:r>
            <a:endParaRPr b="1" sz="4800">
              <a:solidFill>
                <a:schemeClr val="accent4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216740"/>
            <a:ext cx="825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ru" sz="2400">
                <a:solidFill>
                  <a:schemeClr val="accent2"/>
                </a:solidFill>
              </a:rPr>
              <a:t>Это конкурентное преимущество перед другими. Когда вы можете распознавать эмоции собеседника, вы быстрее расположите его к себе и сможете завести с ним дружбу или полезные знакомства. А также вы видите по лицу другого человека, что на самом деле он думает о вас и каковы его мотивы. </a:t>
            </a:r>
            <a:endParaRPr b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lang="ru" sz="2400">
                <a:solidFill>
                  <a:schemeClr val="accent2"/>
                </a:solidFill>
              </a:rPr>
              <a:t>А также, когда вы распознание свои эмоции, вы меньше тревожитесь, меньше выгораете , больше радуетесь. </a:t>
            </a:r>
            <a:endParaRPr b="1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4800">
                <a:solidFill>
                  <a:schemeClr val="accent4"/>
                </a:solidFill>
              </a:rPr>
              <a:t>Смена общения </a:t>
            </a:r>
            <a:endParaRPr b="1" sz="4800">
              <a:solidFill>
                <a:schemeClr val="accent4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b="1" lang="ru" sz="2400">
                <a:solidFill>
                  <a:schemeClr val="accent2"/>
                </a:solidFill>
              </a:rPr>
              <a:t>В связи с развитием сети и глобальной вовлечённости в интернет. Общение онлайн, не вживую совершенно другое. Когда человек онлайн он может скрывать истинные эмоции от собеседника. Сказать что-то нехорошее и быстренько удалить. При переписке мы не понимаем до конца эмоции другого человека, как и свои. Нет глубинного понимания своих эмоции. Можно быть удобным, но не самим собой.</a:t>
            </a:r>
            <a:endParaRPr b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ru" sz="4800">
                <a:solidFill>
                  <a:schemeClr val="accent4"/>
                </a:solidFill>
              </a:rPr>
              <a:t>Смена общения </a:t>
            </a:r>
            <a:endParaRPr b="1" sz="4800">
              <a:solidFill>
                <a:schemeClr val="accent4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271824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9600">
                <a:solidFill>
                  <a:schemeClr val="dk1"/>
                </a:solidFill>
              </a:rPr>
              <a:t>Оффлайн общение совершенно другое. Невозможно не показать свои чувства и эмоции собеседнику. Сказать гадость или сделать комплимент и не понести за это ответственность. Это будет более правдивое общение для обоих сторон. Посмотреть в глаза собеседнику. Или просто улыбнуться друг другу. Найти контакт между собой. </a:t>
            </a:r>
            <a:endParaRPr b="1" sz="9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. 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734464"/>
            <a:ext cx="8520600" cy="26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ru" sz="3600">
                <a:solidFill>
                  <a:srgbClr val="000000"/>
                </a:solidFill>
                <a:highlight>
                  <a:srgbClr val="F1C232"/>
                </a:highlight>
              </a:rPr>
              <a:t>Почему важно не убегать от негативных эмоций при общении? </a:t>
            </a:r>
            <a:endParaRPr b="1" sz="3600">
              <a:solidFill>
                <a:srgbClr val="000000"/>
              </a:solidFill>
              <a:highlight>
                <a:srgbClr val="F1C232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b="1" i="1" lang="ru" sz="3000">
                <a:solidFill>
                  <a:schemeClr val="accent2"/>
                </a:solidFill>
                <a:highlight>
                  <a:srgbClr val="F1C232"/>
                </a:highlight>
              </a:rPr>
              <a:t>(Ваши версии) </a:t>
            </a:r>
            <a:endParaRPr b="1" i="1" sz="3000">
              <a:solidFill>
                <a:schemeClr val="accent2"/>
              </a:solidFill>
              <a:highlight>
                <a:srgbClr val="F1C232"/>
              </a:highlight>
            </a:endParaRPr>
          </a:p>
        </p:txBody>
      </p:sp>
      <p:pic>
        <p:nvPicPr>
          <p:cNvPr id="93" name="Google Shape;9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91438" y="2145325"/>
            <a:ext cx="2706949" cy="299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247875"/>
            <a:ext cx="85206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i="1" lang="ru" sz="4800">
                <a:solidFill>
                  <a:schemeClr val="accent4"/>
                </a:solidFill>
              </a:rPr>
              <a:t>Ответ:</a:t>
            </a:r>
            <a:endParaRPr b="1" i="1" sz="4800">
              <a:solidFill>
                <a:schemeClr val="accent4"/>
              </a:solidFill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963975"/>
            <a:ext cx="5463000" cy="36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ru" sz="2400">
                <a:solidFill>
                  <a:schemeClr val="accent2"/>
                </a:solidFill>
              </a:rPr>
              <a:t>Негативные эмоции, которые будто бы считаются такими. Кому нужны - злость, ярость, ненависть, обесценивание, разочарование. Кажется, что они мешают общению. Но это не так, когда вы искренни с собеседником и вашим словам будут верить, даже если вы сказали через злость. </a:t>
            </a:r>
            <a:endParaRPr b="1" i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400"/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1875" y="1285725"/>
            <a:ext cx="3250426" cy="273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292375"/>
            <a:ext cx="85206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8700"/>
              <a:buNone/>
            </a:pPr>
            <a:r>
              <a:rPr b="1" i="1" lang="ru" sz="5300">
                <a:solidFill>
                  <a:schemeClr val="accent4"/>
                </a:solidFill>
              </a:rPr>
              <a:t>Рекомендация</a:t>
            </a:r>
            <a:r>
              <a:rPr lang="ru"/>
              <a:t>: 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8235"/>
              <a:buNone/>
            </a:pPr>
            <a:r>
              <a:rPr b="1" lang="ru" sz="2400">
                <a:solidFill>
                  <a:schemeClr val="accent2"/>
                </a:solidFill>
              </a:rPr>
              <a:t>Когда вы находитесь в негативных эмоциях и осознаёте их, даёте им место в своем сердце и относитесь с бережностью к себе и к окружающим людям, эмоция на лице и в теле быстрее проживает свою жизнь и уходит, а окружающие могут больше доверять вам, ведь вы искрены в этот момент.  Вы можете продолжить называть эмоции своими словами. </a:t>
            </a:r>
            <a:endParaRPr b="1" sz="2400">
              <a:solidFill>
                <a:schemeClr val="accen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8235"/>
              <a:buNone/>
            </a:pPr>
            <a:r>
              <a:rPr b="1" lang="ru" sz="2400">
                <a:solidFill>
                  <a:schemeClr val="accent2"/>
                </a:solidFill>
              </a:rPr>
              <a:t>Для этого вам может помочь таблица эмоции и чувств. Она есть в презентации.</a:t>
            </a:r>
            <a:r>
              <a:rPr b="1" lang="ru" sz="2400"/>
              <a:t> 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7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