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78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75" r:id="rId19"/>
    <p:sldId id="276" r:id="rId20"/>
    <p:sldId id="280" r:id="rId21"/>
    <p:sldId id="27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75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13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25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6497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426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6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63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691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826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00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5784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321B370-EB7C-4AA2-96F7-2F0D010B63BB}" type="datetimeFigureOut">
              <a:rPr lang="ru-RU" smtClean="0"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E4E1D469-F79C-4DD3-BF67-8E4BDB9A0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495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F7B032-85FC-0AB8-B61C-35C122C94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850" y="1334672"/>
            <a:ext cx="10782300" cy="3352800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Лекция на тему:</a:t>
            </a:r>
            <a:br>
              <a:rPr lang="ru-RU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6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«Профилактика экстремисткой деятельности в молодежной среде»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990556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3C3ABF5-F402-BAA5-B7D4-1DB91137E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15" y="1187116"/>
            <a:ext cx="5611848" cy="5261810"/>
          </a:xfrm>
        </p:spPr>
        <p:txBody>
          <a:bodyPr/>
          <a:lstStyle/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социальном плане молодые люди в этом возрасте рискуют оказаться в позиции маргиналов, когда их взгляды на происходящее в обществе ещё не установились, а поведение не определено практически никакими социально- экономическими факторами (семья, собственность, перспективная постоянная работа и др.). 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3CBDEF-317F-0DBC-D118-2F1A8355C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417" y="1022551"/>
            <a:ext cx="5419768" cy="406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50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C57F49D-95E3-77A1-BC57-17B91BD02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385010"/>
            <a:ext cx="11582400" cy="5999747"/>
          </a:xfrm>
        </p:spPr>
        <p:txBody>
          <a:bodyPr>
            <a:noAutofit/>
          </a:bodyPr>
          <a:lstStyle/>
          <a:p>
            <a:pPr indent="0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Причины, обусловливающие вступление молодежи в экстремистскую деятельность: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конфликтные отношения в семье;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алкоголизация родителей;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состояние фрустрации (блокировка актуальных потребностей: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нехватка денег на самое насущное, долги, потеря интереса к старым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друзьям и невозможность появления новых, отсутствие впечатлений);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одиночество;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диффузная идентичность;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информационный и коммуникативный голод;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общая эмоциональная неудовлетворенность.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874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3A45E52-8DB2-C697-3B87-87F2E49FD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664144"/>
            <a:ext cx="7847347" cy="635267"/>
          </a:xfrm>
        </p:spPr>
        <p:txBody>
          <a:bodyPr/>
          <a:lstStyle/>
          <a:p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Методы вовлечения молодежи в их деятельность.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Стрелка: вниз 3">
            <a:extLst>
              <a:ext uri="{FF2B5EF4-FFF2-40B4-BE49-F238E27FC236}">
                <a16:creationId xmlns:a16="http://schemas.microsoft.com/office/drawing/2014/main" id="{AC982372-E057-ABFF-E99F-1C90FA5B8D98}"/>
              </a:ext>
            </a:extLst>
          </p:cNvPr>
          <p:cNvSpPr/>
          <p:nvPr/>
        </p:nvSpPr>
        <p:spPr>
          <a:xfrm>
            <a:off x="1219200" y="1187116"/>
            <a:ext cx="737936" cy="179270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B5477-ED83-E438-C6FA-52575310FB1A}"/>
              </a:ext>
            </a:extLst>
          </p:cNvPr>
          <p:cNvSpPr txBox="1"/>
          <p:nvPr/>
        </p:nvSpPr>
        <p:spPr>
          <a:xfrm>
            <a:off x="88231" y="3148850"/>
            <a:ext cx="2999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5607D-60A7-9604-C040-1B8D4FDDE813}"/>
              </a:ext>
            </a:extLst>
          </p:cNvPr>
          <p:cNvSpPr txBox="1"/>
          <p:nvPr/>
        </p:nvSpPr>
        <p:spPr>
          <a:xfrm>
            <a:off x="4973053" y="1957138"/>
            <a:ext cx="6128083" cy="4025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Активное использование сети Интернет экстремистами позволяет осуществлять так называемое «управление восприятием», то есть экстремисты могут позиционировать себя такими, какими хотят казаться, без фильтров, накладываемых официальными СМИ. 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148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37DE231-EA16-C67C-C2F7-972C0370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327257"/>
            <a:ext cx="10753725" cy="3766185"/>
          </a:xfrm>
        </p:spPr>
        <p:txBody>
          <a:bodyPr>
            <a:normAutofit lnSpcReduction="10000"/>
          </a:bodyPr>
          <a:lstStyle/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Агрессия, свойственная молодежной психологии, активно используется опытными лидерами экстремистских организаций для осуществления акций экстремистской направленности.</a:t>
            </a: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Экстремисты широко используют дезинформацию, запугивание, манипуляцию общественным сознанием, подмену понятий и фактов, используют интернет для вербовки новых членов, включая террористов-смертников. 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39EB5B-971E-7F9D-F01E-2A9DE808B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295" y="3958993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59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91F0E6-8407-A000-FC13-A2049C14E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385012"/>
            <a:ext cx="10753725" cy="5983704"/>
          </a:xfrm>
        </p:spPr>
        <p:txBody>
          <a:bodyPr>
            <a:noAutofit/>
          </a:bodyPr>
          <a:lstStyle/>
          <a:p>
            <a:r>
              <a:rPr lang="ru-RU" sz="28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римеры технологий воздействия, которые описаны Гутник А.Д. и активно применяются экстремистскими организациями для привлечения молодежи.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 Анонимный авторитет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 «Будничный рассказ»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 «Забалтывание»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 Эмоциональный резонанс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5 Эффект бумеранга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6 Эффект ореола 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7 Эффект первичности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8 Информационная блокада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6412824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DAC861-4007-DF28-75DC-4F07B4B39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095" y="417095"/>
            <a:ext cx="11309683" cy="6079957"/>
          </a:xfrm>
        </p:spPr>
        <p:txBody>
          <a:bodyPr>
            <a:normAutofit/>
          </a:bodyPr>
          <a:lstStyle/>
          <a:p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Профилактикой экстремизма в молодежной среде является система мер, направленных на: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выявление и устранение либо ослабление и нейтрализацию причин экстремизма, отдельных его видов, а также способствующих им условий;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выявление и устранение ситуаций на определенных территориях и в социальной среде, непосредственно мотивирующих или провоцирующих на совершение экстремистских действий;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выявление среди молодежи групп повышенного риска;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выявление лиц, поведение которых указывает на реальную возможность совершения экстремистских действий, и оказание на них сдерживающего и корректирующего воздействия, а в случае необходимости и на их ближайшее окружение.</a:t>
            </a:r>
            <a:endParaRPr lang="ru-RU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4274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A8B703-6098-7958-E6A5-C0BA58BBA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748" y="457200"/>
            <a:ext cx="10739337" cy="5933872"/>
          </a:xfrm>
        </p:spPr>
        <p:txBody>
          <a:bodyPr>
            <a:noAutofit/>
          </a:bodyPr>
          <a:lstStyle/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</a:t>
            </a:r>
            <a:r>
              <a:rPr lang="ru-RU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Кромин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выделяет четыре варианта программ для молодежи, основанных на деятельности, альтернативной экстремистской: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Предложение специфической, которое вызывает волнение и предполагает преодоление различных препятствий. 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Комбинация возможности удовлетворения специфических потребностей со специфической активностью (например, занятия творчеством или спортом)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301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A8B703-6098-7958-E6A5-C0BA58BBA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66" y="476655"/>
            <a:ext cx="10933889" cy="5924146"/>
          </a:xfrm>
        </p:spPr>
        <p:txBody>
          <a:bodyPr>
            <a:noAutofit/>
          </a:bodyPr>
          <a:lstStyle/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</a:t>
            </a:r>
            <a:r>
              <a:rPr lang="ru-RU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Кромин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выделяет четыре варианта программ для молодежи, основанных на деятельности, альтернативной экстремистской: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Поощрение участия во всех видах специфической активности (разнообразные хобби, </a:t>
            </a:r>
            <a:r>
              <a:rPr lang="ru-RU" sz="2800" kern="1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лубы</a:t>
            </a:r>
            <a:r>
              <a:rPr lang="ru-RU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т.д.). </a:t>
            </a: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Создание групп молодых людей, заботящихся об активном выборе своей жизненной позиции. Результаты этих программ не свидетельствуют о явных успехах или неудачах, однако они особенно эффективны в группах высокого риска отклоняющегося поведения. </a:t>
            </a:r>
          </a:p>
        </p:txBody>
      </p:sp>
    </p:spTree>
    <p:extLst>
      <p:ext uri="{BB962C8B-B14F-4D97-AF65-F5344CB8AC3E}">
        <p14:creationId xmlns:p14="http://schemas.microsoft.com/office/powerpoint/2010/main" val="1591673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0ABB0DF-78CA-76F7-40B0-AEC3EE896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48" y="272716"/>
            <a:ext cx="11710736" cy="6400800"/>
          </a:xfrm>
        </p:spPr>
        <p:txBody>
          <a:bodyPr>
            <a:normAutofit/>
          </a:bodyPr>
          <a:lstStyle/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профилактики экстремизма предлагается использовать следующие формы работы: </a:t>
            </a:r>
          </a:p>
          <a:p>
            <a:pPr marL="43434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проведение индивидуальных бесед, факультативных занятий, тренингов, круглых столов, экскурсий, тематических вечеров, спортивных мероприятий и др.; 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434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активное и целенаправленное использование подростковых и юношеских объединений по интересам как институтов ресоциализации социально </a:t>
            </a:r>
            <a:r>
              <a:rPr lang="ru-RU" sz="28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дезадаптированных</a:t>
            </a: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подростков;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91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345D279-D4BE-938C-C0DD-4BC332109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137" y="497305"/>
            <a:ext cx="10753725" cy="5825993"/>
          </a:xfrm>
        </p:spPr>
        <p:txBody>
          <a:bodyPr>
            <a:normAutofit lnSpcReduction="10000"/>
          </a:bodyPr>
          <a:lstStyle/>
          <a:p>
            <a:pPr marL="43434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разработку специфических форм и средств приобщения девиантных подростков к активному, полезному, развивающему досугу, вовлечения в социально значимую деятельность, включая производственный труд;</a:t>
            </a:r>
          </a:p>
          <a:p>
            <a:pPr marL="43434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широкую апробацию различных форм работы с неформальными объединениями подростков;</a:t>
            </a:r>
            <a:endParaRPr lang="ru-RU" sz="2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34340" indent="-3429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проведение конференций, семинаров, ориентированных на анализ профилактической работы, выявление эффективного опыта, новых технологий предупреждения социальной дезадаптации детей, их социальной реабилитации и адаптации.</a:t>
            </a:r>
            <a:b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sz="28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2606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1F4BD-F993-C142-FB12-C99BBD978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346201"/>
          </a:xfrm>
        </p:spPr>
        <p:txBody>
          <a:bodyPr>
            <a:normAutofit/>
          </a:bodyPr>
          <a:lstStyle/>
          <a:p>
            <a:r>
              <a:rPr lang="ru-RU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A542C9-7BCF-B2F1-0D9C-D600BBDE2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347" y="1845734"/>
            <a:ext cx="11293642" cy="4023360"/>
          </a:xfrm>
        </p:spPr>
        <p:txBody>
          <a:bodyPr>
            <a:normAutofit/>
          </a:bodyPr>
          <a:lstStyle/>
          <a:p>
            <a:r>
              <a:rPr lang="ru-RU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Оценка внушаемости, неумение отстоять границы (тестирование)</a:t>
            </a:r>
          </a:p>
          <a:p>
            <a:r>
              <a:rPr lang="ru-RU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Понятие об экстремистских организациях, их цели и задачи, методы вовлечения молодежи в их деятельность</a:t>
            </a:r>
          </a:p>
          <a:p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Профилактика вовлечения в деятельность данных организация </a:t>
            </a:r>
          </a:p>
          <a:p>
            <a:r>
              <a:rPr lang="ru-RU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Практическая часть: просмотр видео</a:t>
            </a:r>
          </a:p>
        </p:txBody>
      </p:sp>
    </p:spTree>
    <p:extLst>
      <p:ext uri="{BB962C8B-B14F-4D97-AF65-F5344CB8AC3E}">
        <p14:creationId xmlns:p14="http://schemas.microsoft.com/office/powerpoint/2010/main" val="560840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Профилактика экстремизма среди молодежи_ полезный мультфильм">
            <a:hlinkClick r:id="" action="ppaction://media"/>
            <a:extLst>
              <a:ext uri="{FF2B5EF4-FFF2-40B4-BE49-F238E27FC236}">
                <a16:creationId xmlns:a16="http://schemas.microsoft.com/office/drawing/2014/main" id="{E4818F79-8109-F056-2B11-BC78859BD2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386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1558DB-6F4E-CDDE-A329-036C5795E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12" y="2124052"/>
            <a:ext cx="10772775" cy="1658198"/>
          </a:xfrm>
        </p:spPr>
        <p:txBody>
          <a:bodyPr/>
          <a:lstStyle/>
          <a:p>
            <a:pPr algn="ctr"/>
            <a:r>
              <a:rPr lang="ru-RU" dirty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750858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098C5-4C44-785E-4C68-CC00DC8BD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187" y="729062"/>
            <a:ext cx="11157625" cy="857399"/>
          </a:xfrm>
        </p:spPr>
        <p:txBody>
          <a:bodyPr>
            <a:normAutofit fontScale="90000"/>
          </a:bodyPr>
          <a:lstStyle/>
          <a:p>
            <a:r>
              <a:rPr lang="ru-RU" sz="49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Оценка внушаемости, неумение отстоять границы (тестирование)</a:t>
            </a:r>
            <a:br>
              <a:rPr lang="ru-RU" sz="4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24CC709-CCC1-46E6-E2A7-A415C83671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9311" y="1595336"/>
            <a:ext cx="5262664" cy="526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222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A7D65-E70E-3F18-279D-959CAD23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68" y="850232"/>
            <a:ext cx="11382046" cy="1235241"/>
          </a:xfrm>
        </p:spPr>
        <p:txBody>
          <a:bodyPr>
            <a:normAutofit fontScale="90000"/>
          </a:bodyPr>
          <a:lstStyle/>
          <a:p>
            <a:r>
              <a:rPr lang="ru-RU" sz="49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Понятие об экстремистских организациях, их цели и задачи, методы вовлечения молодежи в их деятельность</a:t>
            </a:r>
            <a:br>
              <a:rPr lang="ru-RU" sz="4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29A352-EC54-212C-35F4-BA92D49D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926" y="2486526"/>
            <a:ext cx="11470106" cy="3382567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Экстремизм – явление чрезвычайное, влекущее за собой серьезные последствия для государства, общества и личности.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Главная опасность экстремизма – воздействие на сознание подростков и молодежи с целью формирования террористического мышления и вовлечения их в ряды радикально настроенных группировок.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4600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929A352-EC54-212C-35F4-BA92D49D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79" y="513347"/>
            <a:ext cx="11454063" cy="62163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</a:t>
            </a:r>
            <a:r>
              <a:rPr lang="ru-RU" sz="2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экстремистской деятельности:</a:t>
            </a: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организационная экстремистская деятельность;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терроризм;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открытое нелегитимное насилие;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осуществление открытого политического силового давления на противостоящую сторону;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Aft>
                <a:spcPts val="800"/>
              </a:spcAft>
            </a:pPr>
            <a:r>
              <a:rPr lang="ru-RU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информационно-пропагандистская деятельность открытого и скрытого характера.</a:t>
            </a:r>
            <a:endParaRPr lang="ru-RU" sz="28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151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A7D65-E70E-3F18-279D-959CAD23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1" y="642366"/>
            <a:ext cx="11742821" cy="1476083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Список статей экстремистской направленности в УК РФ (наиболее распространенные):</a:t>
            </a:r>
            <a:br>
              <a:rPr lang="ru-RU" sz="4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29A352-EC54-212C-35F4-BA92D49D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79" y="1845733"/>
            <a:ext cx="11454063" cy="501226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1) Статья 280 УК РФ устанавливает ответственность за публичные призывы к осуществлению экстремистской деятельности.</a:t>
            </a:r>
            <a:endParaRPr lang="ru-RU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2) Статья 282 УК РФ устанавливает ответственность за возбуждение ненависти либо вражды, а равно унижение человеческого достоинства. Ответственность наступает только в том случае, если эти действия были совершены публично или с использованием средств массовой информации.</a:t>
            </a:r>
            <a:endParaRPr lang="ru-RU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568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A7D65-E70E-3F18-279D-959CAD234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421" y="642366"/>
            <a:ext cx="11742821" cy="1476083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Список статей экстремистской направленности в УК РФ (наиболее распространенные):</a:t>
            </a:r>
            <a:br>
              <a:rPr lang="ru-RU" sz="4800" kern="1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29A352-EC54-212C-35F4-BA92D49D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179" y="1845733"/>
            <a:ext cx="11454063" cy="5012266"/>
          </a:xfrm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3) Статья 282.1 УК РФ устанавливает ответственность за организацию и за участие в экстремистском сообществе. Экстремистское сообщество – организованная группа лиц для подготовки или совершения вышеуказанных преступлений экстремистской направленности.</a:t>
            </a:r>
            <a:endParaRPr lang="ru-RU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ct val="150000"/>
              </a:lnSpc>
              <a:spcBef>
                <a:spcPts val="750"/>
              </a:spcBef>
              <a:spcAft>
                <a:spcPts val="750"/>
              </a:spcAft>
            </a:pPr>
            <a:r>
              <a:rPr lang="ru-RU" sz="280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4) Статья 282.2 УК РФ устанавливает ответственности за организацию деятельности экстремистской организации.</a:t>
            </a:r>
            <a:endParaRPr lang="ru-RU" sz="2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8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929A352-EC54-212C-35F4-BA92D49D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18" y="228600"/>
            <a:ext cx="6593305" cy="640080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Молодежный экстремизм – явление, характеризующееся не только неисполнением и игнорированием действующих в обществе правил поведения, закона в целом, появлением неформальных молодежных объединений противоправного характера, но и нетерпимостью экстремистов к гражданам России, принадлежащим к другим социальным группам, этносам и придерживающимся иных моральных, политических, экономических, эстетических, правовых и религиозных идей. 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kern="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E47189-D7CF-16EA-318C-E9815AD88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474" y="641686"/>
            <a:ext cx="5261808" cy="388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95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2C98CF2-62A6-338D-EDFF-A1C872050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21" y="866274"/>
            <a:ext cx="11229473" cy="5646821"/>
          </a:xfrm>
        </p:spPr>
        <p:txBody>
          <a:bodyPr/>
          <a:lstStyle/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Наиболее опасным, с точки зрения вхождения в поле экстремистской и террористической активности, является возраст от 14 до 22 лет. 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15000"/>
              </a:lnSpc>
              <a:spcAft>
                <a:spcPts val="800"/>
              </a:spcAft>
            </a:pPr>
            <a:r>
              <a:rPr lang="ru-RU" sz="28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психологическом плане подростковый возраст и юность характеризуются развитием самосознания, обострением чувства справедливости, поиском смысла и ценности жизни. Именно в это время подросток озабочен желанием найти свою группу, поиском собственной идентичности. </a:t>
            </a:r>
            <a:endParaRPr lang="ru-RU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6185909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97</TotalTime>
  <Words>974</Words>
  <Application>Microsoft Office PowerPoint</Application>
  <PresentationFormat>Широкоэкранный</PresentationFormat>
  <Paragraphs>68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Symbol</vt:lpstr>
      <vt:lpstr>Times New Roman</vt:lpstr>
      <vt:lpstr>Метрополия</vt:lpstr>
      <vt:lpstr>Лекция на тему: «Профилактика экстремисткой деятельности в молодежной среде»</vt:lpstr>
      <vt:lpstr>Содержание</vt:lpstr>
      <vt:lpstr>1. Оценка внушаемости, неумение отстоять границы (тестирование) </vt:lpstr>
      <vt:lpstr>2. Понятие об экстремистских организациях, их цели и задачи, методы вовлечения молодежи в их деятельность </vt:lpstr>
      <vt:lpstr>Презентация PowerPoint</vt:lpstr>
      <vt:lpstr>Список статей экстремистской направленности в УК РФ (наиболее распространенные): </vt:lpstr>
      <vt:lpstr>Список статей экстремистской направленности в УК РФ (наиболее распространенные):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на тему: «Профилактика экстремисткой деятельности в молодежной среде»</dc:title>
  <dc:creator>Эльза Михайлова</dc:creator>
  <cp:lastModifiedBy>Эльза Михайлова</cp:lastModifiedBy>
  <cp:revision>1</cp:revision>
  <dcterms:created xsi:type="dcterms:W3CDTF">2024-05-13T14:44:56Z</dcterms:created>
  <dcterms:modified xsi:type="dcterms:W3CDTF">2024-05-13T16:22:37Z</dcterms:modified>
</cp:coreProperties>
</file>